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27" r:id="rId2"/>
    <p:sldMasterId id="2147483731" r:id="rId3"/>
  </p:sldMasterIdLst>
  <p:notesMasterIdLst>
    <p:notesMasterId r:id="rId12"/>
  </p:notesMasterIdLst>
  <p:handoutMasterIdLst>
    <p:handoutMasterId r:id="rId13"/>
  </p:handoutMasterIdLst>
  <p:sldIdLst>
    <p:sldId id="750" r:id="rId4"/>
    <p:sldId id="814" r:id="rId5"/>
    <p:sldId id="796" r:id="rId6"/>
    <p:sldId id="845" r:id="rId7"/>
    <p:sldId id="854" r:id="rId8"/>
    <p:sldId id="853" r:id="rId9"/>
    <p:sldId id="852" r:id="rId10"/>
    <p:sldId id="841" r:id="rId11"/>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C125D6-15A1-4CA5-B429-228E3347EB6C}">
          <p14:sldIdLst>
            <p14:sldId id="750"/>
            <p14:sldId id="814"/>
            <p14:sldId id="796"/>
            <p14:sldId id="845"/>
            <p14:sldId id="854"/>
            <p14:sldId id="853"/>
            <p14:sldId id="852"/>
            <p14:sldId id="84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ornaba &quot;Roy&quot; Chaudary" initials="R" lastIdx="7" clrIdx="0"/>
  <p:cmAuthor id="1" name="Jane Ha-Trapp" initials="" lastIdx="0" clrIdx="1"/>
  <p:cmAuthor id="2" name="Kristi Kozak" initials="" lastIdx="1" clrIdx="2"/>
  <p:cmAuthor id="3" name="Wright, Walter" initials="WW"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F38"/>
    <a:srgbClr val="1E2C54"/>
    <a:srgbClr val="4A0F4B"/>
    <a:srgbClr val="EEA71A"/>
    <a:srgbClr val="1D5C9B"/>
    <a:srgbClr val="027CC7"/>
    <a:srgbClr val="17375E"/>
    <a:srgbClr val="8EB4E3"/>
    <a:srgbClr val="F79646"/>
    <a:srgbClr val="FFD8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63" autoAdjust="0"/>
    <p:restoredTop sz="99882" autoAdjust="0"/>
  </p:normalViewPr>
  <p:slideViewPr>
    <p:cSldViewPr snapToGrid="0">
      <p:cViewPr varScale="1">
        <p:scale>
          <a:sx n="97" d="100"/>
          <a:sy n="97" d="100"/>
        </p:scale>
        <p:origin x="-1360" y="-96"/>
      </p:cViewPr>
      <p:guideLst>
        <p:guide orient="horz" pos="4319"/>
        <p:guide pos="5717"/>
        <p:guide pos="1971"/>
        <p:guide pos="5408"/>
        <p:guide pos="37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912"/>
    </p:cViewPr>
  </p:sorterViewPr>
  <p:notesViewPr>
    <p:cSldViewPr snapToGrid="0" showGuides="1">
      <p:cViewPr varScale="1">
        <p:scale>
          <a:sx n="78" d="100"/>
          <a:sy n="78" d="100"/>
        </p:scale>
        <p:origin x="-2424" y="-120"/>
      </p:cViewPr>
      <p:guideLst>
        <p:guide orient="horz" pos="2952"/>
        <p:guide pos="2233"/>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0349027800096416"/>
          <c:y val="0.0628015042006384"/>
          <c:w val="0.939768346915071"/>
          <c:h val="0.888411880992881"/>
        </c:manualLayout>
      </c:layout>
      <c:barChart>
        <c:barDir val="bar"/>
        <c:grouping val="stacked"/>
        <c:varyColors val="0"/>
        <c:ser>
          <c:idx val="0"/>
          <c:order val="0"/>
          <c:tx>
            <c:strRef>
              <c:f>Sheet1!$B$1</c:f>
              <c:strCache>
                <c:ptCount val="1"/>
                <c:pt idx="0">
                  <c:v>Definitely</c:v>
                </c:pt>
              </c:strCache>
            </c:strRef>
          </c:tx>
          <c:spPr>
            <a:solidFill>
              <a:srgbClr val="027CC7"/>
            </a:solidFill>
            <a:ln>
              <a:noFill/>
            </a:ln>
            <a:effectLst/>
          </c:spPr>
          <c:invertIfNegative val="0"/>
          <c:dPt>
            <c:idx val="0"/>
            <c:invertIfNegative val="1"/>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3"/>
            <c:invertIfNegative val="0"/>
            <c:bubble3D val="0"/>
          </c:dPt>
          <c:dPt>
            <c:idx val="14"/>
            <c:invertIfNegative val="0"/>
            <c:bubble3D val="0"/>
          </c:dPt>
          <c:dPt>
            <c:idx val="15"/>
            <c:invertIfNegative val="0"/>
            <c:bubble3D val="0"/>
          </c:dPt>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Sheet1!$A$2:$A$12</c:f>
              <c:strCache>
                <c:ptCount val="11"/>
                <c:pt idx="0">
                  <c:v>BC General Population</c:v>
                </c:pt>
                <c:pt idx="1">
                  <c:v>Gender</c:v>
                </c:pt>
                <c:pt idx="2">
                  <c:v>Female</c:v>
                </c:pt>
                <c:pt idx="3">
                  <c:v>Male</c:v>
                </c:pt>
                <c:pt idx="4">
                  <c:v>Age</c:v>
                </c:pt>
                <c:pt idx="5">
                  <c:v>18 to 34</c:v>
                </c:pt>
                <c:pt idx="6">
                  <c:v>35 to 54</c:v>
                </c:pt>
                <c:pt idx="7">
                  <c:v>55+</c:v>
                </c:pt>
                <c:pt idx="8">
                  <c:v>Party Vote in 2013</c:v>
                </c:pt>
                <c:pt idx="9">
                  <c:v>BC Liberals</c:v>
                </c:pt>
                <c:pt idx="10">
                  <c:v>NDP</c:v>
                </c:pt>
              </c:strCache>
            </c:strRef>
          </c:cat>
          <c:val>
            <c:numRef>
              <c:f>Sheet1!$B$2:$B$12</c:f>
              <c:numCache>
                <c:formatCode>General</c:formatCode>
                <c:ptCount val="11"/>
                <c:pt idx="0" formatCode="0%">
                  <c:v>0.52</c:v>
                </c:pt>
                <c:pt idx="2" formatCode="0%">
                  <c:v>0.52</c:v>
                </c:pt>
                <c:pt idx="3" formatCode="0%">
                  <c:v>0.42</c:v>
                </c:pt>
                <c:pt idx="5" formatCode="0%">
                  <c:v>0.44</c:v>
                </c:pt>
                <c:pt idx="6" formatCode="0%">
                  <c:v>0.48</c:v>
                </c:pt>
                <c:pt idx="7" formatCode="0%">
                  <c:v>0.48</c:v>
                </c:pt>
                <c:pt idx="9" formatCode="0%">
                  <c:v>0.3</c:v>
                </c:pt>
                <c:pt idx="10" formatCode="0%">
                  <c:v>0.59</c:v>
                </c:pt>
              </c:numCache>
            </c:numRef>
          </c:val>
        </c:ser>
        <c:ser>
          <c:idx val="1"/>
          <c:order val="1"/>
          <c:tx>
            <c:strRef>
              <c:f>Sheet1!$C$1</c:f>
              <c:strCache>
                <c:ptCount val="1"/>
                <c:pt idx="0">
                  <c:v>Probably</c:v>
                </c:pt>
              </c:strCache>
            </c:strRef>
          </c:tx>
          <c:spPr>
            <a:solidFill>
              <a:srgbClr val="027CC7">
                <a:lumMod val="60000"/>
                <a:lumOff val="40000"/>
              </a:srgbClr>
            </a:solidFill>
            <a:effectLst/>
          </c:spPr>
          <c:invertIfNegative val="0"/>
          <c:cat>
            <c:strRef>
              <c:f>Sheet1!$A$2:$A$12</c:f>
              <c:strCache>
                <c:ptCount val="11"/>
                <c:pt idx="0">
                  <c:v>BC General Population</c:v>
                </c:pt>
                <c:pt idx="1">
                  <c:v>Gender</c:v>
                </c:pt>
                <c:pt idx="2">
                  <c:v>Female</c:v>
                </c:pt>
                <c:pt idx="3">
                  <c:v>Male</c:v>
                </c:pt>
                <c:pt idx="4">
                  <c:v>Age</c:v>
                </c:pt>
                <c:pt idx="5">
                  <c:v>18 to 34</c:v>
                </c:pt>
                <c:pt idx="6">
                  <c:v>35 to 54</c:v>
                </c:pt>
                <c:pt idx="7">
                  <c:v>55+</c:v>
                </c:pt>
                <c:pt idx="8">
                  <c:v>Party Vote in 2013</c:v>
                </c:pt>
                <c:pt idx="9">
                  <c:v>BC Liberals</c:v>
                </c:pt>
                <c:pt idx="10">
                  <c:v>NDP</c:v>
                </c:pt>
              </c:strCache>
            </c:strRef>
          </c:cat>
          <c:val>
            <c:numRef>
              <c:f>Sheet1!$C$2:$C$12</c:f>
              <c:numCache>
                <c:formatCode>General</c:formatCode>
                <c:ptCount val="11"/>
                <c:pt idx="0" formatCode="0%">
                  <c:v>0.25</c:v>
                </c:pt>
                <c:pt idx="2" formatCode="0%">
                  <c:v>0.25</c:v>
                </c:pt>
                <c:pt idx="3" formatCode="0%">
                  <c:v>0.25</c:v>
                </c:pt>
                <c:pt idx="5" formatCode="0%">
                  <c:v>0.26</c:v>
                </c:pt>
                <c:pt idx="6" formatCode="0%">
                  <c:v>0.24</c:v>
                </c:pt>
                <c:pt idx="7" formatCode="0%">
                  <c:v>0.25</c:v>
                </c:pt>
                <c:pt idx="9" formatCode="0%">
                  <c:v>0.25</c:v>
                </c:pt>
                <c:pt idx="10" formatCode="0%">
                  <c:v>0.27</c:v>
                </c:pt>
              </c:numCache>
            </c:numRef>
          </c:val>
        </c:ser>
        <c:ser>
          <c:idx val="2"/>
          <c:order val="2"/>
          <c:tx>
            <c:strRef>
              <c:f>Sheet1!$D$1</c:f>
              <c:strCache>
                <c:ptCount val="1"/>
                <c:pt idx="0">
                  <c:v>Total</c:v>
                </c:pt>
              </c:strCache>
            </c:strRef>
          </c:tx>
          <c:spPr>
            <a:noFill/>
          </c:spPr>
          <c:invertIfNegative val="0"/>
          <c:dLbls>
            <c:txPr>
              <a:bodyPr/>
              <a:lstStyle/>
              <a:p>
                <a:pPr>
                  <a:defRPr>
                    <a:solidFill>
                      <a:schemeClr val="tx1"/>
                    </a:solidFill>
                  </a:defRPr>
                </a:pPr>
                <a:endParaRPr lang="en-US"/>
              </a:p>
            </c:txPr>
            <c:dLblPos val="inBase"/>
            <c:showLegendKey val="0"/>
            <c:showVal val="1"/>
            <c:showCatName val="0"/>
            <c:showSerName val="0"/>
            <c:showPercent val="0"/>
            <c:showBubbleSize val="0"/>
            <c:showLeaderLines val="0"/>
          </c:dLbls>
          <c:cat>
            <c:strRef>
              <c:f>Sheet1!$A$2:$A$12</c:f>
              <c:strCache>
                <c:ptCount val="11"/>
                <c:pt idx="0">
                  <c:v>BC General Population</c:v>
                </c:pt>
                <c:pt idx="1">
                  <c:v>Gender</c:v>
                </c:pt>
                <c:pt idx="2">
                  <c:v>Female</c:v>
                </c:pt>
                <c:pt idx="3">
                  <c:v>Male</c:v>
                </c:pt>
                <c:pt idx="4">
                  <c:v>Age</c:v>
                </c:pt>
                <c:pt idx="5">
                  <c:v>18 to 34</c:v>
                </c:pt>
                <c:pt idx="6">
                  <c:v>35 to 54</c:v>
                </c:pt>
                <c:pt idx="7">
                  <c:v>55+</c:v>
                </c:pt>
                <c:pt idx="8">
                  <c:v>Party Vote in 2013</c:v>
                </c:pt>
                <c:pt idx="9">
                  <c:v>BC Liberals</c:v>
                </c:pt>
                <c:pt idx="10">
                  <c:v>NDP</c:v>
                </c:pt>
              </c:strCache>
            </c:strRef>
          </c:cat>
          <c:val>
            <c:numRef>
              <c:f>Sheet1!$D$2:$D$12</c:f>
              <c:numCache>
                <c:formatCode>General</c:formatCode>
                <c:ptCount val="11"/>
                <c:pt idx="0" formatCode="0%">
                  <c:v>0.76</c:v>
                </c:pt>
                <c:pt idx="2" formatCode="0%">
                  <c:v>0.76</c:v>
                </c:pt>
                <c:pt idx="3" formatCode="0%">
                  <c:v>0.67</c:v>
                </c:pt>
                <c:pt idx="5" formatCode="0%">
                  <c:v>0.7</c:v>
                </c:pt>
                <c:pt idx="6" formatCode="0%">
                  <c:v>0.72</c:v>
                </c:pt>
                <c:pt idx="7" formatCode="0%">
                  <c:v>0.73</c:v>
                </c:pt>
                <c:pt idx="9" formatCode="0%">
                  <c:v>0.55</c:v>
                </c:pt>
                <c:pt idx="10" formatCode="0%">
                  <c:v>0.86</c:v>
                </c:pt>
              </c:numCache>
            </c:numRef>
          </c:val>
        </c:ser>
        <c:dLbls>
          <c:showLegendKey val="0"/>
          <c:showVal val="0"/>
          <c:showCatName val="0"/>
          <c:showSerName val="0"/>
          <c:showPercent val="0"/>
          <c:showBubbleSize val="0"/>
        </c:dLbls>
        <c:gapWidth val="50"/>
        <c:overlap val="100"/>
        <c:axId val="-2141367912"/>
        <c:axId val="-2141362824"/>
      </c:barChart>
      <c:catAx>
        <c:axId val="-2141367912"/>
        <c:scaling>
          <c:orientation val="maxMin"/>
        </c:scaling>
        <c:delete val="1"/>
        <c:axPos val="l"/>
        <c:numFmt formatCode="General" sourceLinked="1"/>
        <c:majorTickMark val="none"/>
        <c:minorTickMark val="none"/>
        <c:tickLblPos val="none"/>
        <c:crossAx val="-2141362824"/>
        <c:crosses val="autoZero"/>
        <c:auto val="1"/>
        <c:lblAlgn val="ctr"/>
        <c:lblOffset val="100"/>
        <c:noMultiLvlLbl val="0"/>
      </c:catAx>
      <c:valAx>
        <c:axId val="-2141362824"/>
        <c:scaling>
          <c:orientation val="minMax"/>
          <c:max val="1.0"/>
          <c:min val="0.0"/>
        </c:scaling>
        <c:delete val="1"/>
        <c:axPos val="b"/>
        <c:numFmt formatCode="0%" sourceLinked="1"/>
        <c:majorTickMark val="none"/>
        <c:minorTickMark val="none"/>
        <c:tickLblPos val="none"/>
        <c:crossAx val="-2141367912"/>
        <c:crosses val="max"/>
        <c:crossBetween val="between"/>
        <c:majorUnit val="0.2"/>
      </c:valAx>
    </c:plotArea>
    <c:plotVisOnly val="1"/>
    <c:dispBlanksAs val="gap"/>
    <c:showDLblsOverMax val="0"/>
  </c:chart>
  <c:txPr>
    <a:bodyPr/>
    <a:lstStyle/>
    <a:p>
      <a:pPr>
        <a:defRPr sz="1200" b="1">
          <a:solidFill>
            <a:schemeClr val="tx1"/>
          </a:solidFill>
          <a:latin typeface="Century Gothic"/>
          <a:cs typeface="Century Gothic"/>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0349027800096416"/>
          <c:y val="0.0628015042006384"/>
          <c:w val="0.780584605495742"/>
          <c:h val="0.91505346541196"/>
        </c:manualLayout>
      </c:layout>
      <c:barChart>
        <c:barDir val="bar"/>
        <c:grouping val="stacked"/>
        <c:varyColors val="0"/>
        <c:ser>
          <c:idx val="0"/>
          <c:order val="0"/>
          <c:tx>
            <c:strRef>
              <c:f>Sheet1!$B$1</c:f>
              <c:strCache>
                <c:ptCount val="1"/>
                <c:pt idx="0">
                  <c:v>Strongly support</c:v>
                </c:pt>
              </c:strCache>
            </c:strRef>
          </c:tx>
          <c:spPr>
            <a:solidFill>
              <a:srgbClr val="027CC7"/>
            </a:solidFill>
            <a:ln>
              <a:noFill/>
            </a:ln>
            <a:effectLst/>
          </c:spPr>
          <c:invertIfNegative val="0"/>
          <c:dPt>
            <c:idx val="0"/>
            <c:invertIfNegative val="1"/>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3"/>
            <c:invertIfNegative val="0"/>
            <c:bubble3D val="0"/>
          </c:dPt>
          <c:dPt>
            <c:idx val="14"/>
            <c:invertIfNegative val="0"/>
            <c:bubble3D val="0"/>
          </c:dPt>
          <c:dPt>
            <c:idx val="15"/>
            <c:invertIfNegative val="0"/>
            <c:bubble3D val="0"/>
          </c:dPt>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Sheet1!$A$2:$A$4</c:f>
              <c:strCache>
                <c:ptCount val="3"/>
                <c:pt idx="0">
                  <c:v>Making a significant and immediate increase to the minimum wage.</c:v>
                </c:pt>
                <c:pt idx="1">
                  <c:v>Reviewing and adjusting the minimum wage on a regular basis.</c:v>
                </c:pt>
                <c:pt idx="2">
                  <c:v>Eliminating the liquor server wage ($9) so that liquor servers receive the same minimum wage as other workers.</c:v>
                </c:pt>
              </c:strCache>
            </c:strRef>
          </c:cat>
          <c:val>
            <c:numRef>
              <c:f>Sheet1!$B$2:$B$4</c:f>
              <c:numCache>
                <c:formatCode>0%</c:formatCode>
                <c:ptCount val="3"/>
                <c:pt idx="0">
                  <c:v>0.48</c:v>
                </c:pt>
                <c:pt idx="1">
                  <c:v>0.58</c:v>
                </c:pt>
                <c:pt idx="2">
                  <c:v>0.49</c:v>
                </c:pt>
              </c:numCache>
            </c:numRef>
          </c:val>
        </c:ser>
        <c:ser>
          <c:idx val="1"/>
          <c:order val="1"/>
          <c:tx>
            <c:strRef>
              <c:f>Sheet1!$C$1</c:f>
              <c:strCache>
                <c:ptCount val="1"/>
                <c:pt idx="0">
                  <c:v>Moderately support</c:v>
                </c:pt>
              </c:strCache>
            </c:strRef>
          </c:tx>
          <c:spPr>
            <a:solidFill>
              <a:srgbClr val="027CC7">
                <a:lumMod val="60000"/>
                <a:lumOff val="40000"/>
              </a:srgbClr>
            </a:solidFill>
            <a:effectLst/>
          </c:spPr>
          <c:invertIfNegative val="0"/>
          <c:cat>
            <c:strRef>
              <c:f>Sheet1!$A$2:$A$4</c:f>
              <c:strCache>
                <c:ptCount val="3"/>
                <c:pt idx="0">
                  <c:v>Making a significant and immediate increase to the minimum wage.</c:v>
                </c:pt>
                <c:pt idx="1">
                  <c:v>Reviewing and adjusting the minimum wage on a regular basis.</c:v>
                </c:pt>
                <c:pt idx="2">
                  <c:v>Eliminating the liquor server wage ($9) so that liquor servers receive the same minimum wage as other workers.</c:v>
                </c:pt>
              </c:strCache>
            </c:strRef>
          </c:cat>
          <c:val>
            <c:numRef>
              <c:f>Sheet1!$C$2:$C$4</c:f>
              <c:numCache>
                <c:formatCode>0%</c:formatCode>
                <c:ptCount val="3"/>
                <c:pt idx="0">
                  <c:v>0.27</c:v>
                </c:pt>
                <c:pt idx="1">
                  <c:v>0.35</c:v>
                </c:pt>
                <c:pt idx="2">
                  <c:v>0.29</c:v>
                </c:pt>
              </c:numCache>
            </c:numRef>
          </c:val>
        </c:ser>
        <c:ser>
          <c:idx val="2"/>
          <c:order val="2"/>
          <c:tx>
            <c:strRef>
              <c:f>Sheet1!$D$1</c:f>
              <c:strCache>
                <c:ptCount val="1"/>
                <c:pt idx="0">
                  <c:v>Support</c:v>
                </c:pt>
              </c:strCache>
            </c:strRef>
          </c:tx>
          <c:spPr>
            <a:noFill/>
          </c:spPr>
          <c:invertIfNegative val="0"/>
          <c:dLbls>
            <c:txPr>
              <a:bodyPr/>
              <a:lstStyle/>
              <a:p>
                <a:pPr>
                  <a:defRPr>
                    <a:solidFill>
                      <a:schemeClr val="tx1"/>
                    </a:solidFill>
                  </a:defRPr>
                </a:pPr>
                <a:endParaRPr lang="en-US"/>
              </a:p>
            </c:txPr>
            <c:dLblPos val="inBase"/>
            <c:showLegendKey val="0"/>
            <c:showVal val="1"/>
            <c:showCatName val="0"/>
            <c:showSerName val="0"/>
            <c:showPercent val="0"/>
            <c:showBubbleSize val="0"/>
            <c:showLeaderLines val="0"/>
          </c:dLbls>
          <c:cat>
            <c:strRef>
              <c:f>Sheet1!$A$2:$A$4</c:f>
              <c:strCache>
                <c:ptCount val="3"/>
                <c:pt idx="0">
                  <c:v>Making a significant and immediate increase to the minimum wage.</c:v>
                </c:pt>
                <c:pt idx="1">
                  <c:v>Reviewing and adjusting the minimum wage on a regular basis.</c:v>
                </c:pt>
                <c:pt idx="2">
                  <c:v>Eliminating the liquor server wage ($9) so that liquor servers receive the same minimum wage as other workers.</c:v>
                </c:pt>
              </c:strCache>
            </c:strRef>
          </c:cat>
          <c:val>
            <c:numRef>
              <c:f>Sheet1!$D$2:$D$4</c:f>
              <c:numCache>
                <c:formatCode>0%</c:formatCode>
                <c:ptCount val="3"/>
                <c:pt idx="0">
                  <c:v>0.75</c:v>
                </c:pt>
                <c:pt idx="1">
                  <c:v>0.93</c:v>
                </c:pt>
                <c:pt idx="2">
                  <c:v>0.78</c:v>
                </c:pt>
              </c:numCache>
            </c:numRef>
          </c:val>
        </c:ser>
        <c:dLbls>
          <c:showLegendKey val="0"/>
          <c:showVal val="0"/>
          <c:showCatName val="0"/>
          <c:showSerName val="0"/>
          <c:showPercent val="0"/>
          <c:showBubbleSize val="0"/>
        </c:dLbls>
        <c:gapWidth val="100"/>
        <c:overlap val="100"/>
        <c:axId val="-2141158712"/>
        <c:axId val="-2141155592"/>
      </c:barChart>
      <c:catAx>
        <c:axId val="-2141158712"/>
        <c:scaling>
          <c:orientation val="maxMin"/>
        </c:scaling>
        <c:delete val="1"/>
        <c:axPos val="l"/>
        <c:numFmt formatCode="General" sourceLinked="1"/>
        <c:majorTickMark val="none"/>
        <c:minorTickMark val="none"/>
        <c:tickLblPos val="none"/>
        <c:crossAx val="-2141155592"/>
        <c:crosses val="autoZero"/>
        <c:auto val="1"/>
        <c:lblAlgn val="ctr"/>
        <c:lblOffset val="100"/>
        <c:noMultiLvlLbl val="0"/>
      </c:catAx>
      <c:valAx>
        <c:axId val="-2141155592"/>
        <c:scaling>
          <c:orientation val="minMax"/>
          <c:max val="1.0"/>
          <c:min val="0.0"/>
        </c:scaling>
        <c:delete val="0"/>
        <c:axPos val="b"/>
        <c:numFmt formatCode="0%" sourceLinked="1"/>
        <c:majorTickMark val="none"/>
        <c:minorTickMark val="none"/>
        <c:tickLblPos val="none"/>
        <c:spPr>
          <a:ln>
            <a:noFill/>
          </a:ln>
        </c:spPr>
        <c:crossAx val="-2141158712"/>
        <c:crosses val="max"/>
        <c:crossBetween val="between"/>
        <c:majorUnit val="0.2"/>
      </c:valAx>
    </c:plotArea>
    <c:plotVisOnly val="1"/>
    <c:dispBlanksAs val="gap"/>
    <c:showDLblsOverMax val="0"/>
  </c:chart>
  <c:txPr>
    <a:bodyPr/>
    <a:lstStyle/>
    <a:p>
      <a:pPr>
        <a:defRPr sz="1200" b="1">
          <a:solidFill>
            <a:schemeClr val="tx1"/>
          </a:solidFill>
          <a:latin typeface="Century Gothic"/>
          <a:cs typeface="Century Gothic"/>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5735175960148"/>
          <c:y val="0.0628015042006384"/>
          <c:w val="0.780584605495742"/>
          <c:h val="0.91505346541196"/>
        </c:manualLayout>
      </c:layout>
      <c:barChart>
        <c:barDir val="bar"/>
        <c:grouping val="stacked"/>
        <c:varyColors val="0"/>
        <c:ser>
          <c:idx val="0"/>
          <c:order val="0"/>
          <c:tx>
            <c:strRef>
              <c:f>Sheet1!$B$1</c:f>
              <c:strCache>
                <c:ptCount val="1"/>
                <c:pt idx="0">
                  <c:v>Strongly oppose</c:v>
                </c:pt>
              </c:strCache>
            </c:strRef>
          </c:tx>
          <c:spPr>
            <a:solidFill>
              <a:srgbClr val="737373"/>
            </a:solidFill>
            <a:ln>
              <a:noFill/>
            </a:ln>
            <a:effectLst/>
          </c:spPr>
          <c:invertIfNegative val="0"/>
          <c:dPt>
            <c:idx val="0"/>
            <c:invertIfNegative val="1"/>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3"/>
            <c:invertIfNegative val="0"/>
            <c:bubble3D val="0"/>
          </c:dPt>
          <c:dPt>
            <c:idx val="14"/>
            <c:invertIfNegative val="0"/>
            <c:bubble3D val="0"/>
          </c:dPt>
          <c:dPt>
            <c:idx val="15"/>
            <c:invertIfNegative val="0"/>
            <c:bubble3D val="0"/>
          </c:dPt>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Sheet1!$A$2:$A$4</c:f>
              <c:strCache>
                <c:ptCount val="3"/>
                <c:pt idx="0">
                  <c:v>Making a significant and immediate increase to the minimum wage.</c:v>
                </c:pt>
                <c:pt idx="1">
                  <c:v>Reviewing and adjusting the minimum wage on a regular basis.</c:v>
                </c:pt>
                <c:pt idx="2">
                  <c:v>Eliminating the liquor server wage ($9) so that liquor servers receive the same minimum wage as other workers.</c:v>
                </c:pt>
              </c:strCache>
            </c:strRef>
          </c:cat>
          <c:val>
            <c:numRef>
              <c:f>Sheet1!$B$2:$B$4</c:f>
              <c:numCache>
                <c:formatCode>0%</c:formatCode>
                <c:ptCount val="3"/>
                <c:pt idx="0">
                  <c:v>0.03</c:v>
                </c:pt>
                <c:pt idx="1">
                  <c:v>0.01</c:v>
                </c:pt>
                <c:pt idx="2">
                  <c:v>0.04</c:v>
                </c:pt>
              </c:numCache>
            </c:numRef>
          </c:val>
        </c:ser>
        <c:ser>
          <c:idx val="1"/>
          <c:order val="1"/>
          <c:tx>
            <c:strRef>
              <c:f>Sheet1!$C$1</c:f>
              <c:strCache>
                <c:ptCount val="1"/>
                <c:pt idx="0">
                  <c:v>Moderately oppose</c:v>
                </c:pt>
              </c:strCache>
            </c:strRef>
          </c:tx>
          <c:spPr>
            <a:solidFill>
              <a:srgbClr val="737373">
                <a:lumMod val="60000"/>
                <a:lumOff val="40000"/>
              </a:srgbClr>
            </a:solidFill>
            <a:effectLst/>
          </c:spPr>
          <c:invertIfNegative val="0"/>
          <c:cat>
            <c:strRef>
              <c:f>Sheet1!$A$2:$A$4</c:f>
              <c:strCache>
                <c:ptCount val="3"/>
                <c:pt idx="0">
                  <c:v>Making a significant and immediate increase to the minimum wage.</c:v>
                </c:pt>
                <c:pt idx="1">
                  <c:v>Reviewing and adjusting the minimum wage on a regular basis.</c:v>
                </c:pt>
                <c:pt idx="2">
                  <c:v>Eliminating the liquor server wage ($9) so that liquor servers receive the same minimum wage as other workers.</c:v>
                </c:pt>
              </c:strCache>
            </c:strRef>
          </c:cat>
          <c:val>
            <c:numRef>
              <c:f>Sheet1!$C$2:$C$4</c:f>
              <c:numCache>
                <c:formatCode>0%</c:formatCode>
                <c:ptCount val="3"/>
                <c:pt idx="0">
                  <c:v>0.09</c:v>
                </c:pt>
                <c:pt idx="1">
                  <c:v>0.05</c:v>
                </c:pt>
                <c:pt idx="2">
                  <c:v>0.12</c:v>
                </c:pt>
              </c:numCache>
            </c:numRef>
          </c:val>
        </c:ser>
        <c:ser>
          <c:idx val="2"/>
          <c:order val="2"/>
          <c:tx>
            <c:strRef>
              <c:f>Sheet1!$D$1</c:f>
              <c:strCache>
                <c:ptCount val="1"/>
                <c:pt idx="0">
                  <c:v>Oppose</c:v>
                </c:pt>
              </c:strCache>
            </c:strRef>
          </c:tx>
          <c:spPr>
            <a:noFill/>
          </c:spPr>
          <c:invertIfNegative val="0"/>
          <c:dLbls>
            <c:txPr>
              <a:bodyPr/>
              <a:lstStyle/>
              <a:p>
                <a:pPr>
                  <a:defRPr>
                    <a:solidFill>
                      <a:schemeClr val="tx1"/>
                    </a:solidFill>
                  </a:defRPr>
                </a:pPr>
                <a:endParaRPr lang="en-US"/>
              </a:p>
            </c:txPr>
            <c:dLblPos val="inBase"/>
            <c:showLegendKey val="0"/>
            <c:showVal val="1"/>
            <c:showCatName val="0"/>
            <c:showSerName val="0"/>
            <c:showPercent val="0"/>
            <c:showBubbleSize val="0"/>
            <c:showLeaderLines val="0"/>
          </c:dLbls>
          <c:cat>
            <c:strRef>
              <c:f>Sheet1!$A$2:$A$4</c:f>
              <c:strCache>
                <c:ptCount val="3"/>
                <c:pt idx="0">
                  <c:v>Making a significant and immediate increase to the minimum wage.</c:v>
                </c:pt>
                <c:pt idx="1">
                  <c:v>Reviewing and adjusting the minimum wage on a regular basis.</c:v>
                </c:pt>
                <c:pt idx="2">
                  <c:v>Eliminating the liquor server wage ($9) so that liquor servers receive the same minimum wage as other workers.</c:v>
                </c:pt>
              </c:strCache>
            </c:strRef>
          </c:cat>
          <c:val>
            <c:numRef>
              <c:f>Sheet1!$D$2:$D$4</c:f>
              <c:numCache>
                <c:formatCode>0%</c:formatCode>
                <c:ptCount val="3"/>
                <c:pt idx="0">
                  <c:v>0.12</c:v>
                </c:pt>
                <c:pt idx="1">
                  <c:v>0.06</c:v>
                </c:pt>
                <c:pt idx="2">
                  <c:v>0.16</c:v>
                </c:pt>
              </c:numCache>
            </c:numRef>
          </c:val>
        </c:ser>
        <c:dLbls>
          <c:showLegendKey val="0"/>
          <c:showVal val="0"/>
          <c:showCatName val="0"/>
          <c:showSerName val="0"/>
          <c:showPercent val="0"/>
          <c:showBubbleSize val="0"/>
        </c:dLbls>
        <c:gapWidth val="100"/>
        <c:overlap val="100"/>
        <c:axId val="-2141074872"/>
        <c:axId val="-2141069768"/>
      </c:barChart>
      <c:catAx>
        <c:axId val="-2141074872"/>
        <c:scaling>
          <c:orientation val="maxMin"/>
        </c:scaling>
        <c:delete val="1"/>
        <c:axPos val="r"/>
        <c:numFmt formatCode="General" sourceLinked="1"/>
        <c:majorTickMark val="none"/>
        <c:minorTickMark val="none"/>
        <c:tickLblPos val="none"/>
        <c:crossAx val="-2141069768"/>
        <c:crosses val="autoZero"/>
        <c:auto val="1"/>
        <c:lblAlgn val="ctr"/>
        <c:lblOffset val="100"/>
        <c:noMultiLvlLbl val="0"/>
      </c:catAx>
      <c:valAx>
        <c:axId val="-2141069768"/>
        <c:scaling>
          <c:orientation val="maxMin"/>
          <c:max val="1.0"/>
          <c:min val="0.0"/>
        </c:scaling>
        <c:delete val="1"/>
        <c:axPos val="b"/>
        <c:numFmt formatCode="0%" sourceLinked="1"/>
        <c:majorTickMark val="none"/>
        <c:minorTickMark val="none"/>
        <c:tickLblPos val="none"/>
        <c:crossAx val="-2141074872"/>
        <c:crosses val="max"/>
        <c:crossBetween val="between"/>
        <c:majorUnit val="0.2"/>
      </c:valAx>
    </c:plotArea>
    <c:plotVisOnly val="1"/>
    <c:dispBlanksAs val="gap"/>
    <c:showDLblsOverMax val="0"/>
  </c:chart>
  <c:txPr>
    <a:bodyPr/>
    <a:lstStyle/>
    <a:p>
      <a:pPr>
        <a:defRPr sz="1200" b="1">
          <a:solidFill>
            <a:schemeClr val="tx1"/>
          </a:solidFill>
          <a:latin typeface="Century Gothic"/>
          <a:cs typeface="Century Gothic"/>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0349027800096416"/>
          <c:y val="0.0628015042006384"/>
          <c:w val="0.780584605495742"/>
          <c:h val="0.91505346541196"/>
        </c:manualLayout>
      </c:layout>
      <c:barChart>
        <c:barDir val="bar"/>
        <c:grouping val="stacked"/>
        <c:varyColors val="0"/>
        <c:ser>
          <c:idx val="0"/>
          <c:order val="0"/>
          <c:tx>
            <c:strRef>
              <c:f>Sheet1!$B$1</c:f>
              <c:strCache>
                <c:ptCount val="1"/>
                <c:pt idx="0">
                  <c:v>Strongly Agree</c:v>
                </c:pt>
              </c:strCache>
            </c:strRef>
          </c:tx>
          <c:spPr>
            <a:solidFill>
              <a:srgbClr val="027CC7"/>
            </a:solidFill>
            <a:ln>
              <a:noFill/>
            </a:ln>
            <a:effectLst/>
          </c:spPr>
          <c:invertIfNegative val="0"/>
          <c:dPt>
            <c:idx val="0"/>
            <c:invertIfNegative val="1"/>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3"/>
            <c:invertIfNegative val="0"/>
            <c:bubble3D val="0"/>
          </c:dPt>
          <c:dPt>
            <c:idx val="14"/>
            <c:invertIfNegative val="0"/>
            <c:bubble3D val="0"/>
          </c:dPt>
          <c:dPt>
            <c:idx val="15"/>
            <c:invertIfNegative val="0"/>
            <c:bubble3D val="0"/>
          </c:dPt>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1.0</c:v>
                </c:pt>
                <c:pt idx="1">
                  <c:v>2.0</c:v>
                </c:pt>
                <c:pt idx="2">
                  <c:v>3.0</c:v>
                </c:pt>
                <c:pt idx="3">
                  <c:v>4.0</c:v>
                </c:pt>
                <c:pt idx="4">
                  <c:v>5.0</c:v>
                </c:pt>
              </c:numCache>
            </c:numRef>
          </c:cat>
          <c:val>
            <c:numRef>
              <c:f>Sheet1!$B$2:$B$6</c:f>
              <c:numCache>
                <c:formatCode>0%</c:formatCode>
                <c:ptCount val="5"/>
                <c:pt idx="0">
                  <c:v>0.39</c:v>
                </c:pt>
                <c:pt idx="1">
                  <c:v>0.42</c:v>
                </c:pt>
                <c:pt idx="2">
                  <c:v>0.39</c:v>
                </c:pt>
                <c:pt idx="3">
                  <c:v>0.4</c:v>
                </c:pt>
                <c:pt idx="4">
                  <c:v>0.4</c:v>
                </c:pt>
              </c:numCache>
            </c:numRef>
          </c:val>
        </c:ser>
        <c:ser>
          <c:idx val="1"/>
          <c:order val="1"/>
          <c:tx>
            <c:strRef>
              <c:f>Sheet1!$C$1</c:f>
              <c:strCache>
                <c:ptCount val="1"/>
                <c:pt idx="0">
                  <c:v>Somewhat agree</c:v>
                </c:pt>
              </c:strCache>
            </c:strRef>
          </c:tx>
          <c:spPr>
            <a:solidFill>
              <a:srgbClr val="027CC7">
                <a:lumMod val="60000"/>
                <a:lumOff val="40000"/>
              </a:srgbClr>
            </a:solidFill>
            <a:effectLst/>
          </c:spPr>
          <c:invertIfNegative val="0"/>
          <c:cat>
            <c:numRef>
              <c:f>Sheet1!$A$2:$A$6</c:f>
              <c:numCache>
                <c:formatCode>General</c:formatCode>
                <c:ptCount val="5"/>
                <c:pt idx="0">
                  <c:v>1.0</c:v>
                </c:pt>
                <c:pt idx="1">
                  <c:v>2.0</c:v>
                </c:pt>
                <c:pt idx="2">
                  <c:v>3.0</c:v>
                </c:pt>
                <c:pt idx="3">
                  <c:v>4.0</c:v>
                </c:pt>
                <c:pt idx="4">
                  <c:v>5.0</c:v>
                </c:pt>
              </c:numCache>
            </c:numRef>
          </c:cat>
          <c:val>
            <c:numRef>
              <c:f>Sheet1!$C$2:$C$6</c:f>
              <c:numCache>
                <c:formatCode>0%</c:formatCode>
                <c:ptCount val="5"/>
                <c:pt idx="0">
                  <c:v>0.31</c:v>
                </c:pt>
                <c:pt idx="1">
                  <c:v>0.32</c:v>
                </c:pt>
                <c:pt idx="2">
                  <c:v>0.33</c:v>
                </c:pt>
                <c:pt idx="3">
                  <c:v>0.36</c:v>
                </c:pt>
                <c:pt idx="4">
                  <c:v>0.4</c:v>
                </c:pt>
              </c:numCache>
            </c:numRef>
          </c:val>
        </c:ser>
        <c:ser>
          <c:idx val="2"/>
          <c:order val="2"/>
          <c:tx>
            <c:strRef>
              <c:f>Sheet1!$D$1</c:f>
              <c:strCache>
                <c:ptCount val="1"/>
                <c:pt idx="0">
                  <c:v>Agree</c:v>
                </c:pt>
              </c:strCache>
            </c:strRef>
          </c:tx>
          <c:spPr>
            <a:noFill/>
          </c:spPr>
          <c:invertIfNegative val="0"/>
          <c:dLbls>
            <c:txPr>
              <a:bodyPr/>
              <a:lstStyle/>
              <a:p>
                <a:pPr>
                  <a:defRPr>
                    <a:solidFill>
                      <a:schemeClr val="tx1"/>
                    </a:solidFill>
                  </a:defRPr>
                </a:pPr>
                <a:endParaRPr lang="en-US"/>
              </a:p>
            </c:txPr>
            <c:dLblPos val="inBase"/>
            <c:showLegendKey val="0"/>
            <c:showVal val="1"/>
            <c:showCatName val="0"/>
            <c:showSerName val="0"/>
            <c:showPercent val="0"/>
            <c:showBubbleSize val="0"/>
            <c:showLeaderLines val="0"/>
          </c:dLbls>
          <c:cat>
            <c:numRef>
              <c:f>Sheet1!$A$2:$A$6</c:f>
              <c:numCache>
                <c:formatCode>General</c:formatCode>
                <c:ptCount val="5"/>
                <c:pt idx="0">
                  <c:v>1.0</c:v>
                </c:pt>
                <c:pt idx="1">
                  <c:v>2.0</c:v>
                </c:pt>
                <c:pt idx="2">
                  <c:v>3.0</c:v>
                </c:pt>
                <c:pt idx="3">
                  <c:v>4.0</c:v>
                </c:pt>
                <c:pt idx="4">
                  <c:v>5.0</c:v>
                </c:pt>
              </c:numCache>
            </c:numRef>
          </c:cat>
          <c:val>
            <c:numRef>
              <c:f>Sheet1!$D$2:$D$6</c:f>
              <c:numCache>
                <c:formatCode>0%</c:formatCode>
                <c:ptCount val="5"/>
                <c:pt idx="0">
                  <c:v>0.7</c:v>
                </c:pt>
                <c:pt idx="1">
                  <c:v>0.74</c:v>
                </c:pt>
                <c:pt idx="2">
                  <c:v>0.72</c:v>
                </c:pt>
                <c:pt idx="3">
                  <c:v>0.76</c:v>
                </c:pt>
                <c:pt idx="4">
                  <c:v>0.8</c:v>
                </c:pt>
              </c:numCache>
            </c:numRef>
          </c:val>
        </c:ser>
        <c:dLbls>
          <c:showLegendKey val="0"/>
          <c:showVal val="0"/>
          <c:showCatName val="0"/>
          <c:showSerName val="0"/>
          <c:showPercent val="0"/>
          <c:showBubbleSize val="0"/>
        </c:dLbls>
        <c:gapWidth val="100"/>
        <c:overlap val="100"/>
        <c:axId val="-2139769832"/>
        <c:axId val="-2139766696"/>
      </c:barChart>
      <c:catAx>
        <c:axId val="-2139769832"/>
        <c:scaling>
          <c:orientation val="maxMin"/>
        </c:scaling>
        <c:delete val="1"/>
        <c:axPos val="l"/>
        <c:numFmt formatCode="General" sourceLinked="1"/>
        <c:majorTickMark val="none"/>
        <c:minorTickMark val="none"/>
        <c:tickLblPos val="none"/>
        <c:crossAx val="-2139766696"/>
        <c:crosses val="autoZero"/>
        <c:auto val="1"/>
        <c:lblAlgn val="ctr"/>
        <c:lblOffset val="100"/>
        <c:noMultiLvlLbl val="0"/>
      </c:catAx>
      <c:valAx>
        <c:axId val="-2139766696"/>
        <c:scaling>
          <c:orientation val="minMax"/>
          <c:max val="1.0"/>
          <c:min val="0.0"/>
        </c:scaling>
        <c:delete val="0"/>
        <c:axPos val="b"/>
        <c:numFmt formatCode="0%" sourceLinked="1"/>
        <c:majorTickMark val="none"/>
        <c:minorTickMark val="none"/>
        <c:tickLblPos val="none"/>
        <c:spPr>
          <a:ln>
            <a:noFill/>
          </a:ln>
        </c:spPr>
        <c:crossAx val="-2139769832"/>
        <c:crosses val="max"/>
        <c:crossBetween val="between"/>
        <c:majorUnit val="0.2"/>
      </c:valAx>
    </c:plotArea>
    <c:plotVisOnly val="1"/>
    <c:dispBlanksAs val="gap"/>
    <c:showDLblsOverMax val="0"/>
  </c:chart>
  <c:txPr>
    <a:bodyPr/>
    <a:lstStyle/>
    <a:p>
      <a:pPr>
        <a:defRPr sz="1200" b="1">
          <a:solidFill>
            <a:schemeClr val="tx1"/>
          </a:solidFill>
          <a:latin typeface="Century Gothic"/>
          <a:cs typeface="Century Gothic"/>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5735175960148"/>
          <c:y val="0.0628015042006384"/>
          <c:w val="0.780584605495742"/>
          <c:h val="0.91505346541196"/>
        </c:manualLayout>
      </c:layout>
      <c:barChart>
        <c:barDir val="bar"/>
        <c:grouping val="stacked"/>
        <c:varyColors val="0"/>
        <c:ser>
          <c:idx val="0"/>
          <c:order val="0"/>
          <c:tx>
            <c:strRef>
              <c:f>Sheet1!$B$1</c:f>
              <c:strCache>
                <c:ptCount val="1"/>
                <c:pt idx="0">
                  <c:v>Strongly Disagree</c:v>
                </c:pt>
              </c:strCache>
            </c:strRef>
          </c:tx>
          <c:spPr>
            <a:solidFill>
              <a:srgbClr val="737373"/>
            </a:solidFill>
            <a:ln>
              <a:noFill/>
            </a:ln>
            <a:effectLst/>
          </c:spPr>
          <c:invertIfNegative val="0"/>
          <c:dPt>
            <c:idx val="0"/>
            <c:invertIfNegative val="1"/>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3"/>
            <c:invertIfNegative val="0"/>
            <c:bubble3D val="0"/>
          </c:dPt>
          <c:dPt>
            <c:idx val="14"/>
            <c:invertIfNegative val="0"/>
            <c:bubble3D val="0"/>
          </c:dPt>
          <c:dPt>
            <c:idx val="15"/>
            <c:invertIfNegative val="0"/>
            <c:bubble3D val="0"/>
          </c:dPt>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1.0</c:v>
                </c:pt>
                <c:pt idx="1">
                  <c:v>2.0</c:v>
                </c:pt>
                <c:pt idx="2">
                  <c:v>3.0</c:v>
                </c:pt>
                <c:pt idx="3">
                  <c:v>4.0</c:v>
                </c:pt>
                <c:pt idx="4">
                  <c:v>5.0</c:v>
                </c:pt>
              </c:numCache>
            </c:numRef>
          </c:cat>
          <c:val>
            <c:numRef>
              <c:f>Sheet1!$B$2:$B$6</c:f>
              <c:numCache>
                <c:formatCode>0%</c:formatCode>
                <c:ptCount val="5"/>
                <c:pt idx="0">
                  <c:v>0.09</c:v>
                </c:pt>
                <c:pt idx="1">
                  <c:v>0.08</c:v>
                </c:pt>
                <c:pt idx="2">
                  <c:v>0.07</c:v>
                </c:pt>
                <c:pt idx="3">
                  <c:v>0.05</c:v>
                </c:pt>
                <c:pt idx="4">
                  <c:v>0.05</c:v>
                </c:pt>
              </c:numCache>
            </c:numRef>
          </c:val>
        </c:ser>
        <c:ser>
          <c:idx val="1"/>
          <c:order val="1"/>
          <c:tx>
            <c:strRef>
              <c:f>Sheet1!$C$1</c:f>
              <c:strCache>
                <c:ptCount val="1"/>
                <c:pt idx="0">
                  <c:v>Somewhat Disagree</c:v>
                </c:pt>
              </c:strCache>
            </c:strRef>
          </c:tx>
          <c:spPr>
            <a:solidFill>
              <a:srgbClr val="737373">
                <a:lumMod val="60000"/>
                <a:lumOff val="40000"/>
              </a:srgbClr>
            </a:solidFill>
            <a:effectLst/>
          </c:spPr>
          <c:invertIfNegative val="0"/>
          <c:cat>
            <c:numRef>
              <c:f>Sheet1!$A$2:$A$6</c:f>
              <c:numCache>
                <c:formatCode>General</c:formatCode>
                <c:ptCount val="5"/>
                <c:pt idx="0">
                  <c:v>1.0</c:v>
                </c:pt>
                <c:pt idx="1">
                  <c:v>2.0</c:v>
                </c:pt>
                <c:pt idx="2">
                  <c:v>3.0</c:v>
                </c:pt>
                <c:pt idx="3">
                  <c:v>4.0</c:v>
                </c:pt>
                <c:pt idx="4">
                  <c:v>5.0</c:v>
                </c:pt>
              </c:numCache>
            </c:numRef>
          </c:cat>
          <c:val>
            <c:numRef>
              <c:f>Sheet1!$C$2:$C$6</c:f>
              <c:numCache>
                <c:formatCode>0%</c:formatCode>
                <c:ptCount val="5"/>
                <c:pt idx="0">
                  <c:v>0.17</c:v>
                </c:pt>
                <c:pt idx="1">
                  <c:v>0.14</c:v>
                </c:pt>
                <c:pt idx="2">
                  <c:v>0.16</c:v>
                </c:pt>
                <c:pt idx="3">
                  <c:v>0.15</c:v>
                </c:pt>
                <c:pt idx="4">
                  <c:v>0.12</c:v>
                </c:pt>
              </c:numCache>
            </c:numRef>
          </c:val>
        </c:ser>
        <c:ser>
          <c:idx val="2"/>
          <c:order val="2"/>
          <c:tx>
            <c:strRef>
              <c:f>Sheet1!$D$1</c:f>
              <c:strCache>
                <c:ptCount val="1"/>
                <c:pt idx="0">
                  <c:v>Disagree</c:v>
                </c:pt>
              </c:strCache>
            </c:strRef>
          </c:tx>
          <c:spPr>
            <a:noFill/>
          </c:spPr>
          <c:invertIfNegative val="0"/>
          <c:dLbls>
            <c:txPr>
              <a:bodyPr/>
              <a:lstStyle/>
              <a:p>
                <a:pPr>
                  <a:defRPr>
                    <a:solidFill>
                      <a:schemeClr val="tx1"/>
                    </a:solidFill>
                  </a:defRPr>
                </a:pPr>
                <a:endParaRPr lang="en-US"/>
              </a:p>
            </c:txPr>
            <c:dLblPos val="inBase"/>
            <c:showLegendKey val="0"/>
            <c:showVal val="1"/>
            <c:showCatName val="0"/>
            <c:showSerName val="0"/>
            <c:showPercent val="0"/>
            <c:showBubbleSize val="0"/>
            <c:showLeaderLines val="0"/>
          </c:dLbls>
          <c:cat>
            <c:numRef>
              <c:f>Sheet1!$A$2:$A$6</c:f>
              <c:numCache>
                <c:formatCode>General</c:formatCode>
                <c:ptCount val="5"/>
                <c:pt idx="0">
                  <c:v>1.0</c:v>
                </c:pt>
                <c:pt idx="1">
                  <c:v>2.0</c:v>
                </c:pt>
                <c:pt idx="2">
                  <c:v>3.0</c:v>
                </c:pt>
                <c:pt idx="3">
                  <c:v>4.0</c:v>
                </c:pt>
                <c:pt idx="4">
                  <c:v>5.0</c:v>
                </c:pt>
              </c:numCache>
            </c:numRef>
          </c:cat>
          <c:val>
            <c:numRef>
              <c:f>Sheet1!$D$2:$D$6</c:f>
              <c:numCache>
                <c:formatCode>0%</c:formatCode>
                <c:ptCount val="5"/>
                <c:pt idx="0">
                  <c:v>0.25</c:v>
                </c:pt>
                <c:pt idx="1">
                  <c:v>0.22</c:v>
                </c:pt>
                <c:pt idx="2">
                  <c:v>0.23</c:v>
                </c:pt>
                <c:pt idx="3">
                  <c:v>0.2</c:v>
                </c:pt>
                <c:pt idx="4">
                  <c:v>0.16</c:v>
                </c:pt>
              </c:numCache>
            </c:numRef>
          </c:val>
        </c:ser>
        <c:dLbls>
          <c:showLegendKey val="0"/>
          <c:showVal val="0"/>
          <c:showCatName val="0"/>
          <c:showSerName val="0"/>
          <c:showPercent val="0"/>
          <c:showBubbleSize val="0"/>
        </c:dLbls>
        <c:gapWidth val="100"/>
        <c:overlap val="100"/>
        <c:axId val="-2139709688"/>
        <c:axId val="-2139706552"/>
      </c:barChart>
      <c:catAx>
        <c:axId val="-2139709688"/>
        <c:scaling>
          <c:orientation val="maxMin"/>
        </c:scaling>
        <c:delete val="1"/>
        <c:axPos val="r"/>
        <c:numFmt formatCode="General" sourceLinked="1"/>
        <c:majorTickMark val="none"/>
        <c:minorTickMark val="none"/>
        <c:tickLblPos val="none"/>
        <c:crossAx val="-2139706552"/>
        <c:crosses val="autoZero"/>
        <c:auto val="1"/>
        <c:lblAlgn val="ctr"/>
        <c:lblOffset val="100"/>
        <c:noMultiLvlLbl val="0"/>
      </c:catAx>
      <c:valAx>
        <c:axId val="-2139706552"/>
        <c:scaling>
          <c:orientation val="maxMin"/>
          <c:max val="1.0"/>
          <c:min val="0.0"/>
        </c:scaling>
        <c:delete val="1"/>
        <c:axPos val="b"/>
        <c:numFmt formatCode="0%" sourceLinked="1"/>
        <c:majorTickMark val="none"/>
        <c:minorTickMark val="none"/>
        <c:tickLblPos val="none"/>
        <c:crossAx val="-2139709688"/>
        <c:crosses val="max"/>
        <c:crossBetween val="between"/>
        <c:majorUnit val="0.2"/>
      </c:valAx>
    </c:plotArea>
    <c:plotVisOnly val="1"/>
    <c:dispBlanksAs val="gap"/>
    <c:showDLblsOverMax val="0"/>
  </c:chart>
  <c:txPr>
    <a:bodyPr/>
    <a:lstStyle/>
    <a:p>
      <a:pPr>
        <a:defRPr sz="1200" b="1">
          <a:solidFill>
            <a:schemeClr val="tx1"/>
          </a:solidFill>
          <a:latin typeface="Century Gothic"/>
          <a:cs typeface="Century Gothic"/>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0349027800096416"/>
          <c:y val="0.0628015042006384"/>
          <c:w val="0.939768346915071"/>
          <c:h val="0.888411880992881"/>
        </c:manualLayout>
      </c:layout>
      <c:barChart>
        <c:barDir val="bar"/>
        <c:grouping val="stacked"/>
        <c:varyColors val="0"/>
        <c:ser>
          <c:idx val="0"/>
          <c:order val="0"/>
          <c:tx>
            <c:strRef>
              <c:f>Sheet1!$B$1</c:f>
              <c:strCache>
                <c:ptCount val="1"/>
                <c:pt idx="0">
                  <c:v>Strongly agree</c:v>
                </c:pt>
              </c:strCache>
            </c:strRef>
          </c:tx>
          <c:spPr>
            <a:solidFill>
              <a:srgbClr val="027CC7"/>
            </a:solidFill>
            <a:ln>
              <a:noFill/>
            </a:ln>
            <a:effectLst/>
          </c:spPr>
          <c:invertIfNegative val="0"/>
          <c:dPt>
            <c:idx val="0"/>
            <c:invertIfNegative val="1"/>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3"/>
            <c:invertIfNegative val="0"/>
            <c:bubble3D val="0"/>
          </c:dPt>
          <c:dPt>
            <c:idx val="14"/>
            <c:invertIfNegative val="0"/>
            <c:bubble3D val="0"/>
          </c:dPt>
          <c:dPt>
            <c:idx val="15"/>
            <c:invertIfNegative val="0"/>
            <c:bubble3D val="0"/>
          </c:dPt>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Sheet1!$A$2:$A$12</c:f>
              <c:strCache>
                <c:ptCount val="11"/>
                <c:pt idx="0">
                  <c:v>BC General Population</c:v>
                </c:pt>
                <c:pt idx="1">
                  <c:v>Gender</c:v>
                </c:pt>
                <c:pt idx="2">
                  <c:v>Female</c:v>
                </c:pt>
                <c:pt idx="3">
                  <c:v>Male</c:v>
                </c:pt>
                <c:pt idx="4">
                  <c:v>Age</c:v>
                </c:pt>
                <c:pt idx="5">
                  <c:v>18 to 34</c:v>
                </c:pt>
                <c:pt idx="6">
                  <c:v>35 to 54</c:v>
                </c:pt>
                <c:pt idx="7">
                  <c:v>55+</c:v>
                </c:pt>
                <c:pt idx="8">
                  <c:v>Party Vote in 2013</c:v>
                </c:pt>
                <c:pt idx="9">
                  <c:v>BC Liberals</c:v>
                </c:pt>
                <c:pt idx="10">
                  <c:v>NDP</c:v>
                </c:pt>
              </c:strCache>
            </c:strRef>
          </c:cat>
          <c:val>
            <c:numRef>
              <c:f>Sheet1!$B$2:$B$12</c:f>
              <c:numCache>
                <c:formatCode>General</c:formatCode>
                <c:ptCount val="11"/>
                <c:pt idx="0" formatCode="0%">
                  <c:v>0.48</c:v>
                </c:pt>
                <c:pt idx="2" formatCode="0%">
                  <c:v>0.52</c:v>
                </c:pt>
                <c:pt idx="3" formatCode="0%">
                  <c:v>0.44</c:v>
                </c:pt>
                <c:pt idx="5" formatCode="0%">
                  <c:v>0.46</c:v>
                </c:pt>
                <c:pt idx="6" formatCode="0%">
                  <c:v>0.5</c:v>
                </c:pt>
                <c:pt idx="7" formatCode="0%">
                  <c:v>0.48</c:v>
                </c:pt>
                <c:pt idx="9" formatCode="0%">
                  <c:v>0.27</c:v>
                </c:pt>
                <c:pt idx="10" formatCode="0%">
                  <c:v>0.69</c:v>
                </c:pt>
              </c:numCache>
            </c:numRef>
          </c:val>
        </c:ser>
        <c:ser>
          <c:idx val="1"/>
          <c:order val="1"/>
          <c:tx>
            <c:strRef>
              <c:f>Sheet1!$C$1</c:f>
              <c:strCache>
                <c:ptCount val="1"/>
                <c:pt idx="0">
                  <c:v>Moderately agree</c:v>
                </c:pt>
              </c:strCache>
            </c:strRef>
          </c:tx>
          <c:spPr>
            <a:solidFill>
              <a:srgbClr val="027CC7">
                <a:lumMod val="60000"/>
                <a:lumOff val="40000"/>
              </a:srgbClr>
            </a:solidFill>
            <a:effectLst/>
          </c:spPr>
          <c:invertIfNegative val="0"/>
          <c:cat>
            <c:strRef>
              <c:f>Sheet1!$A$2:$A$12</c:f>
              <c:strCache>
                <c:ptCount val="11"/>
                <c:pt idx="0">
                  <c:v>BC General Population</c:v>
                </c:pt>
                <c:pt idx="1">
                  <c:v>Gender</c:v>
                </c:pt>
                <c:pt idx="2">
                  <c:v>Female</c:v>
                </c:pt>
                <c:pt idx="3">
                  <c:v>Male</c:v>
                </c:pt>
                <c:pt idx="4">
                  <c:v>Age</c:v>
                </c:pt>
                <c:pt idx="5">
                  <c:v>18 to 34</c:v>
                </c:pt>
                <c:pt idx="6">
                  <c:v>35 to 54</c:v>
                </c:pt>
                <c:pt idx="7">
                  <c:v>55+</c:v>
                </c:pt>
                <c:pt idx="8">
                  <c:v>Party Vote in 2013</c:v>
                </c:pt>
                <c:pt idx="9">
                  <c:v>BC Liberals</c:v>
                </c:pt>
                <c:pt idx="10">
                  <c:v>NDP</c:v>
                </c:pt>
              </c:strCache>
            </c:strRef>
          </c:cat>
          <c:val>
            <c:numRef>
              <c:f>Sheet1!$C$2:$C$12</c:f>
              <c:numCache>
                <c:formatCode>General</c:formatCode>
                <c:ptCount val="11"/>
                <c:pt idx="0" formatCode="0%">
                  <c:v>0.29</c:v>
                </c:pt>
                <c:pt idx="2" formatCode="0%">
                  <c:v>0.29</c:v>
                </c:pt>
                <c:pt idx="3" formatCode="0%">
                  <c:v>0.29</c:v>
                </c:pt>
                <c:pt idx="5" formatCode="0%">
                  <c:v>0.3</c:v>
                </c:pt>
                <c:pt idx="6" formatCode="0%">
                  <c:v>0.27</c:v>
                </c:pt>
                <c:pt idx="7" formatCode="0%">
                  <c:v>0.3</c:v>
                </c:pt>
                <c:pt idx="9" formatCode="0%">
                  <c:v>0.34</c:v>
                </c:pt>
                <c:pt idx="10" formatCode="0%">
                  <c:v>0.23</c:v>
                </c:pt>
              </c:numCache>
            </c:numRef>
          </c:val>
        </c:ser>
        <c:ser>
          <c:idx val="2"/>
          <c:order val="2"/>
          <c:tx>
            <c:strRef>
              <c:f>Sheet1!$D$1</c:f>
              <c:strCache>
                <c:ptCount val="1"/>
                <c:pt idx="0">
                  <c:v>Total</c:v>
                </c:pt>
              </c:strCache>
            </c:strRef>
          </c:tx>
          <c:spPr>
            <a:noFill/>
          </c:spPr>
          <c:invertIfNegative val="0"/>
          <c:dLbls>
            <c:txPr>
              <a:bodyPr/>
              <a:lstStyle/>
              <a:p>
                <a:pPr>
                  <a:defRPr>
                    <a:solidFill>
                      <a:schemeClr val="tx1"/>
                    </a:solidFill>
                  </a:defRPr>
                </a:pPr>
                <a:endParaRPr lang="en-US"/>
              </a:p>
            </c:txPr>
            <c:dLblPos val="inBase"/>
            <c:showLegendKey val="0"/>
            <c:showVal val="1"/>
            <c:showCatName val="0"/>
            <c:showSerName val="0"/>
            <c:showPercent val="0"/>
            <c:showBubbleSize val="0"/>
            <c:showLeaderLines val="0"/>
          </c:dLbls>
          <c:cat>
            <c:strRef>
              <c:f>Sheet1!$A$2:$A$12</c:f>
              <c:strCache>
                <c:ptCount val="11"/>
                <c:pt idx="0">
                  <c:v>BC General Population</c:v>
                </c:pt>
                <c:pt idx="1">
                  <c:v>Gender</c:v>
                </c:pt>
                <c:pt idx="2">
                  <c:v>Female</c:v>
                </c:pt>
                <c:pt idx="3">
                  <c:v>Male</c:v>
                </c:pt>
                <c:pt idx="4">
                  <c:v>Age</c:v>
                </c:pt>
                <c:pt idx="5">
                  <c:v>18 to 34</c:v>
                </c:pt>
                <c:pt idx="6">
                  <c:v>35 to 54</c:v>
                </c:pt>
                <c:pt idx="7">
                  <c:v>55+</c:v>
                </c:pt>
                <c:pt idx="8">
                  <c:v>Party Vote in 2013</c:v>
                </c:pt>
                <c:pt idx="9">
                  <c:v>BC Liberals</c:v>
                </c:pt>
                <c:pt idx="10">
                  <c:v>NDP</c:v>
                </c:pt>
              </c:strCache>
            </c:strRef>
          </c:cat>
          <c:val>
            <c:numRef>
              <c:f>Sheet1!$D$2:$D$12</c:f>
              <c:numCache>
                <c:formatCode>General</c:formatCode>
                <c:ptCount val="11"/>
                <c:pt idx="0" formatCode="0%">
                  <c:v>0.77</c:v>
                </c:pt>
                <c:pt idx="2" formatCode="0%">
                  <c:v>0.82</c:v>
                </c:pt>
                <c:pt idx="3" formatCode="0%">
                  <c:v>0.73</c:v>
                </c:pt>
                <c:pt idx="5" formatCode="0%">
                  <c:v>0.76</c:v>
                </c:pt>
                <c:pt idx="6" formatCode="0%">
                  <c:v>0.77</c:v>
                </c:pt>
                <c:pt idx="7" formatCode="0%">
                  <c:v>0.78</c:v>
                </c:pt>
                <c:pt idx="9" formatCode="0%">
                  <c:v>0.61</c:v>
                </c:pt>
                <c:pt idx="10" formatCode="0%">
                  <c:v>0.93</c:v>
                </c:pt>
              </c:numCache>
            </c:numRef>
          </c:val>
        </c:ser>
        <c:dLbls>
          <c:showLegendKey val="0"/>
          <c:showVal val="0"/>
          <c:showCatName val="0"/>
          <c:showSerName val="0"/>
          <c:showPercent val="0"/>
          <c:showBubbleSize val="0"/>
        </c:dLbls>
        <c:gapWidth val="50"/>
        <c:overlap val="100"/>
        <c:axId val="-2139473592"/>
        <c:axId val="-2139470456"/>
      </c:barChart>
      <c:catAx>
        <c:axId val="-2139473592"/>
        <c:scaling>
          <c:orientation val="maxMin"/>
        </c:scaling>
        <c:delete val="1"/>
        <c:axPos val="l"/>
        <c:numFmt formatCode="General" sourceLinked="1"/>
        <c:majorTickMark val="none"/>
        <c:minorTickMark val="none"/>
        <c:tickLblPos val="none"/>
        <c:crossAx val="-2139470456"/>
        <c:crosses val="autoZero"/>
        <c:auto val="1"/>
        <c:lblAlgn val="ctr"/>
        <c:lblOffset val="100"/>
        <c:noMultiLvlLbl val="0"/>
      </c:catAx>
      <c:valAx>
        <c:axId val="-2139470456"/>
        <c:scaling>
          <c:orientation val="minMax"/>
          <c:max val="1.0"/>
          <c:min val="0.0"/>
        </c:scaling>
        <c:delete val="1"/>
        <c:axPos val="b"/>
        <c:numFmt formatCode="0%" sourceLinked="1"/>
        <c:majorTickMark val="none"/>
        <c:minorTickMark val="none"/>
        <c:tickLblPos val="none"/>
        <c:crossAx val="-2139473592"/>
        <c:crosses val="max"/>
        <c:crossBetween val="between"/>
        <c:majorUnit val="0.2"/>
      </c:valAx>
    </c:plotArea>
    <c:plotVisOnly val="1"/>
    <c:dispBlanksAs val="gap"/>
    <c:showDLblsOverMax val="0"/>
  </c:chart>
  <c:txPr>
    <a:bodyPr/>
    <a:lstStyle/>
    <a:p>
      <a:pPr>
        <a:defRPr sz="1200" b="1">
          <a:solidFill>
            <a:schemeClr val="tx1"/>
          </a:solidFill>
          <a:latin typeface="Century Gothic"/>
          <a:cs typeface="Century Gothic"/>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0860" cy="468630"/>
          </a:xfrm>
          <a:prstGeom prst="rect">
            <a:avLst/>
          </a:prstGeom>
        </p:spPr>
        <p:txBody>
          <a:bodyPr vert="horz" lIns="94045" tIns="47023" rIns="94045" bIns="47023" rtlCol="0"/>
          <a:lstStyle>
            <a:lvl1pPr algn="l">
              <a:defRPr sz="1200"/>
            </a:lvl1pPr>
          </a:lstStyle>
          <a:p>
            <a:endParaRPr lang="en-US" dirty="0"/>
          </a:p>
        </p:txBody>
      </p:sp>
      <p:sp>
        <p:nvSpPr>
          <p:cNvPr id="3" name="Date Placeholder 2"/>
          <p:cNvSpPr>
            <a:spLocks noGrp="1"/>
          </p:cNvSpPr>
          <p:nvPr>
            <p:ph type="dt" sz="quarter" idx="1"/>
          </p:nvPr>
        </p:nvSpPr>
        <p:spPr>
          <a:xfrm>
            <a:off x="4014101" y="0"/>
            <a:ext cx="3070860" cy="468630"/>
          </a:xfrm>
          <a:prstGeom prst="rect">
            <a:avLst/>
          </a:prstGeom>
        </p:spPr>
        <p:txBody>
          <a:bodyPr vert="horz" lIns="94045" tIns="47023" rIns="94045" bIns="47023" rtlCol="0"/>
          <a:lstStyle>
            <a:lvl1pPr algn="r">
              <a:defRPr sz="1200"/>
            </a:lvl1pPr>
          </a:lstStyle>
          <a:p>
            <a:fld id="{EEC640E4-3D32-D84D-B16A-CF164BE0573C}" type="datetimeFigureOut">
              <a:rPr lang="en-US" smtClean="0"/>
              <a:pPr/>
              <a:t>2014-11-24</a:t>
            </a:fld>
            <a:endParaRPr lang="en-US" dirty="0"/>
          </a:p>
        </p:txBody>
      </p:sp>
      <p:sp>
        <p:nvSpPr>
          <p:cNvPr id="4" name="Footer Placeholder 3"/>
          <p:cNvSpPr>
            <a:spLocks noGrp="1"/>
          </p:cNvSpPr>
          <p:nvPr>
            <p:ph type="ftr" sz="quarter" idx="2"/>
          </p:nvPr>
        </p:nvSpPr>
        <p:spPr>
          <a:xfrm>
            <a:off x="1" y="8902344"/>
            <a:ext cx="3070860" cy="468630"/>
          </a:xfrm>
          <a:prstGeom prst="rect">
            <a:avLst/>
          </a:prstGeom>
        </p:spPr>
        <p:txBody>
          <a:bodyPr vert="horz" lIns="94045" tIns="47023" rIns="94045" bIns="470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14101" y="8902344"/>
            <a:ext cx="3070860" cy="468630"/>
          </a:xfrm>
          <a:prstGeom prst="rect">
            <a:avLst/>
          </a:prstGeom>
        </p:spPr>
        <p:txBody>
          <a:bodyPr vert="horz" lIns="94045" tIns="47023" rIns="94045" bIns="47023" rtlCol="0" anchor="b"/>
          <a:lstStyle>
            <a:lvl1pPr algn="r">
              <a:defRPr sz="1200"/>
            </a:lvl1pPr>
          </a:lstStyle>
          <a:p>
            <a:fld id="{75C2A43E-EACB-624E-8819-80FB80BE817D}" type="slidenum">
              <a:rPr lang="en-US" smtClean="0"/>
              <a:pPr/>
              <a:t>‹#›</a:t>
            </a:fld>
            <a:endParaRPr lang="en-US" dirty="0"/>
          </a:p>
        </p:txBody>
      </p:sp>
    </p:spTree>
    <p:extLst>
      <p:ext uri="{BB962C8B-B14F-4D97-AF65-F5344CB8AC3E}">
        <p14:creationId xmlns:p14="http://schemas.microsoft.com/office/powerpoint/2010/main" val="334594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0860" cy="468630"/>
          </a:xfrm>
          <a:prstGeom prst="rect">
            <a:avLst/>
          </a:prstGeom>
        </p:spPr>
        <p:txBody>
          <a:bodyPr vert="horz" lIns="94045" tIns="47023" rIns="94045" bIns="47023" rtlCol="0"/>
          <a:lstStyle>
            <a:lvl1pPr algn="l">
              <a:defRPr sz="1200"/>
            </a:lvl1pPr>
          </a:lstStyle>
          <a:p>
            <a:endParaRPr lang="en-US" dirty="0"/>
          </a:p>
        </p:txBody>
      </p:sp>
      <p:sp>
        <p:nvSpPr>
          <p:cNvPr id="3" name="Date Placeholder 2"/>
          <p:cNvSpPr>
            <a:spLocks noGrp="1"/>
          </p:cNvSpPr>
          <p:nvPr>
            <p:ph type="dt" idx="1"/>
          </p:nvPr>
        </p:nvSpPr>
        <p:spPr>
          <a:xfrm>
            <a:off x="4014101" y="0"/>
            <a:ext cx="3070860" cy="468630"/>
          </a:xfrm>
          <a:prstGeom prst="rect">
            <a:avLst/>
          </a:prstGeom>
        </p:spPr>
        <p:txBody>
          <a:bodyPr vert="horz" lIns="94045" tIns="47023" rIns="94045" bIns="47023" rtlCol="0"/>
          <a:lstStyle>
            <a:lvl1pPr algn="r">
              <a:defRPr sz="1200"/>
            </a:lvl1pPr>
          </a:lstStyle>
          <a:p>
            <a:fld id="{82355AE6-85E3-4F38-9AEB-BC0DE2E8C568}" type="datetimeFigureOut">
              <a:rPr lang="en-US" smtClean="0"/>
              <a:pPr/>
              <a:t>2014-11-24</a:t>
            </a:fld>
            <a:endParaRPr lang="en-US" dirty="0"/>
          </a:p>
        </p:txBody>
      </p:sp>
      <p:sp>
        <p:nvSpPr>
          <p:cNvPr id="4" name="Slide Image Placeholder 3"/>
          <p:cNvSpPr>
            <a:spLocks noGrp="1" noRot="1" noChangeAspect="1"/>
          </p:cNvSpPr>
          <p:nvPr>
            <p:ph type="sldImg" idx="2"/>
          </p:nvPr>
        </p:nvSpPr>
        <p:spPr>
          <a:xfrm>
            <a:off x="1200150" y="703263"/>
            <a:ext cx="4687888" cy="3514725"/>
          </a:xfrm>
          <a:prstGeom prst="rect">
            <a:avLst/>
          </a:prstGeom>
          <a:noFill/>
          <a:ln w="12700">
            <a:solidFill>
              <a:prstClr val="black"/>
            </a:solidFill>
          </a:ln>
        </p:spPr>
        <p:txBody>
          <a:bodyPr vert="horz" lIns="94045" tIns="47023" rIns="94045" bIns="47023" rtlCol="0" anchor="ctr"/>
          <a:lstStyle/>
          <a:p>
            <a:endParaRPr lang="en-US" dirty="0"/>
          </a:p>
        </p:txBody>
      </p:sp>
      <p:sp>
        <p:nvSpPr>
          <p:cNvPr id="5" name="Notes Placeholder 4"/>
          <p:cNvSpPr>
            <a:spLocks noGrp="1"/>
          </p:cNvSpPr>
          <p:nvPr>
            <p:ph type="body" sz="quarter" idx="3"/>
          </p:nvPr>
        </p:nvSpPr>
        <p:spPr>
          <a:xfrm>
            <a:off x="708661" y="4451985"/>
            <a:ext cx="5669280" cy="4217670"/>
          </a:xfrm>
          <a:prstGeom prst="rect">
            <a:avLst/>
          </a:prstGeom>
        </p:spPr>
        <p:txBody>
          <a:bodyPr vert="horz" lIns="94045" tIns="47023" rIns="94045"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02344"/>
            <a:ext cx="3070860" cy="468630"/>
          </a:xfrm>
          <a:prstGeom prst="rect">
            <a:avLst/>
          </a:prstGeom>
        </p:spPr>
        <p:txBody>
          <a:bodyPr vert="horz" lIns="94045" tIns="47023" rIns="94045" bIns="470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1" y="8902344"/>
            <a:ext cx="3070860" cy="468630"/>
          </a:xfrm>
          <a:prstGeom prst="rect">
            <a:avLst/>
          </a:prstGeom>
        </p:spPr>
        <p:txBody>
          <a:bodyPr vert="horz" lIns="94045" tIns="47023" rIns="94045" bIns="47023" rtlCol="0" anchor="b"/>
          <a:lstStyle>
            <a:lvl1pPr algn="r">
              <a:defRPr sz="1200"/>
            </a:lvl1pPr>
          </a:lstStyle>
          <a:p>
            <a:fld id="{E157BE60-C262-4E71-A67D-835EEA85A12F}" type="slidenum">
              <a:rPr lang="en-US" smtClean="0"/>
              <a:pPr/>
              <a:t>‹#›</a:t>
            </a:fld>
            <a:endParaRPr lang="en-US" dirty="0"/>
          </a:p>
        </p:txBody>
      </p:sp>
    </p:spTree>
    <p:extLst>
      <p:ext uri="{BB962C8B-B14F-4D97-AF65-F5344CB8AC3E}">
        <p14:creationId xmlns:p14="http://schemas.microsoft.com/office/powerpoint/2010/main" val="1975782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ontent slide">
    <p:spTree>
      <p:nvGrpSpPr>
        <p:cNvPr id="1" name=""/>
        <p:cNvGrpSpPr/>
        <p:nvPr/>
      </p:nvGrpSpPr>
      <p:grpSpPr>
        <a:xfrm>
          <a:off x="0" y="0"/>
          <a:ext cx="0" cy="0"/>
          <a:chOff x="0" y="0"/>
          <a:chExt cx="0" cy="0"/>
        </a:xfrm>
      </p:grpSpPr>
      <p:pic>
        <p:nvPicPr>
          <p:cNvPr id="6" name="Picture 5" descr="Insights_West_banner 960x120.jpg"/>
          <p:cNvPicPr>
            <a:picLocks noChangeAspect="1"/>
          </p:cNvPicPr>
          <p:nvPr userDrawn="1"/>
        </p:nvPicPr>
        <p:blipFill rotWithShape="1">
          <a:blip r:embed="rId2" cstate="print">
            <a:graysc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l="9162" r="9162"/>
          <a:stretch/>
        </p:blipFill>
        <p:spPr>
          <a:xfrm>
            <a:off x="-1" y="0"/>
            <a:ext cx="9144001" cy="1290436"/>
          </a:xfrm>
          <a:prstGeom prst="rect">
            <a:avLst/>
          </a:prstGeom>
        </p:spPr>
      </p:pic>
      <p:pic>
        <p:nvPicPr>
          <p:cNvPr id="7" name="Picture 6" descr="magnifier.jpg"/>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254007" y="173675"/>
            <a:ext cx="911352" cy="94488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17589" y="1747782"/>
            <a:ext cx="8936750" cy="4328213"/>
          </a:xfrm>
        </p:spPr>
        <p:txBody>
          <a:bodyPr/>
          <a:lstStyle>
            <a:lvl1pPr>
              <a:spcBef>
                <a:spcPts val="600"/>
              </a:spcBef>
              <a:defRPr>
                <a:solidFill>
                  <a:schemeClr val="tx1"/>
                </a:solidFill>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7"/>
          <p:cNvSpPr>
            <a:spLocks noGrp="1"/>
          </p:cNvSpPr>
          <p:nvPr>
            <p:ph type="sldNum" sz="quarter" idx="4"/>
          </p:nvPr>
        </p:nvSpPr>
        <p:spPr>
          <a:xfrm>
            <a:off x="8726541" y="6539557"/>
            <a:ext cx="371171" cy="250466"/>
          </a:xfrm>
          <a:prstGeom prst="rect">
            <a:avLst/>
          </a:prstGeom>
        </p:spPr>
        <p:txBody>
          <a:bodyPr/>
          <a:lstStyle>
            <a:lvl1pPr>
              <a:defRPr sz="1100" b="0" i="0">
                <a:solidFill>
                  <a:srgbClr val="757C7C"/>
                </a:solidFill>
                <a:latin typeface="Open Sans"/>
                <a:cs typeface="Open Sans"/>
              </a:defRPr>
            </a:lvl1pPr>
          </a:lstStyle>
          <a:p>
            <a:pPr>
              <a:defRPr/>
            </a:pPr>
            <a:fld id="{7476A8DF-D2B0-4057-9AE9-F89CB11334CE}" type="slidenum">
              <a:rPr lang="en-US" smtClean="0"/>
              <a:pPr>
                <a:defRPr/>
              </a:pPr>
              <a:t>‹#›</a:t>
            </a:fld>
            <a:endParaRPr lang="en-US" dirty="0"/>
          </a:p>
        </p:txBody>
      </p:sp>
    </p:spTree>
    <p:extLst>
      <p:ext uri="{BB962C8B-B14F-4D97-AF65-F5344CB8AC3E}">
        <p14:creationId xmlns:p14="http://schemas.microsoft.com/office/powerpoint/2010/main" val="338712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akeaway Sentence - Char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Takeaway Sentence</a:t>
            </a:r>
            <a:endParaRPr lang="en-US" dirty="0"/>
          </a:p>
        </p:txBody>
      </p:sp>
      <p:sp>
        <p:nvSpPr>
          <p:cNvPr id="5" name="Chart Placeholder 9"/>
          <p:cNvSpPr>
            <a:spLocks noGrp="1"/>
          </p:cNvSpPr>
          <p:nvPr>
            <p:ph type="chart" sz="quarter" idx="11"/>
          </p:nvPr>
        </p:nvSpPr>
        <p:spPr>
          <a:xfrm>
            <a:off x="2251881" y="2238232"/>
            <a:ext cx="4558352" cy="3384645"/>
          </a:xfrm>
        </p:spPr>
        <p:txBody>
          <a:bodyPr/>
          <a:lstStyle/>
          <a:p>
            <a:endParaRPr lang="en-US" dirty="0"/>
          </a:p>
        </p:txBody>
      </p:sp>
      <p:sp>
        <p:nvSpPr>
          <p:cNvPr id="9" name="Text Placeholder 8"/>
          <p:cNvSpPr>
            <a:spLocks noGrp="1"/>
          </p:cNvSpPr>
          <p:nvPr>
            <p:ph type="body" sz="quarter" idx="12" hasCustomPrompt="1"/>
          </p:nvPr>
        </p:nvSpPr>
        <p:spPr>
          <a:xfrm>
            <a:off x="0" y="1214990"/>
            <a:ext cx="9144000" cy="365760"/>
          </a:xfrm>
          <a:solidFill>
            <a:schemeClr val="tx1"/>
          </a:solidFill>
          <a:ln>
            <a:solidFill>
              <a:schemeClr val="tx1"/>
            </a:solidFill>
          </a:ln>
        </p:spPr>
        <p:txBody>
          <a:bodyPr anchor="ctr" anchorCtr="0">
            <a:noAutofit/>
          </a:bodyPr>
          <a:lstStyle>
            <a:lvl1pPr marL="0" indent="0">
              <a:buFontTx/>
              <a:buNone/>
              <a:defRPr sz="1800" baseline="0">
                <a:solidFill>
                  <a:schemeClr val="bg1"/>
                </a:solidFill>
                <a:latin typeface="+mn-lt"/>
                <a:cs typeface="Open Sans"/>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dirty="0" smtClean="0"/>
              <a:t>Title of Graph</a:t>
            </a:r>
          </a:p>
        </p:txBody>
      </p:sp>
      <p:sp>
        <p:nvSpPr>
          <p:cNvPr id="8" name="Slide Number Placeholder 17"/>
          <p:cNvSpPr>
            <a:spLocks noGrp="1"/>
          </p:cNvSpPr>
          <p:nvPr>
            <p:ph type="sldNum" sz="quarter" idx="4"/>
          </p:nvPr>
        </p:nvSpPr>
        <p:spPr>
          <a:xfrm>
            <a:off x="8726541" y="6539557"/>
            <a:ext cx="371171" cy="250466"/>
          </a:xfrm>
          <a:prstGeom prst="rect">
            <a:avLst/>
          </a:prstGeom>
        </p:spPr>
        <p:txBody>
          <a:bodyPr/>
          <a:lstStyle>
            <a:lvl1pPr>
              <a:defRPr sz="1100" b="0" i="0">
                <a:solidFill>
                  <a:srgbClr val="757C7C"/>
                </a:solidFill>
                <a:latin typeface="Open Sans"/>
                <a:cs typeface="Open Sans"/>
              </a:defRPr>
            </a:lvl1pPr>
          </a:lstStyle>
          <a:p>
            <a:pPr>
              <a:defRPr/>
            </a:pPr>
            <a:fld id="{7476A8DF-D2B0-4057-9AE9-F89CB11334CE}" type="slidenum">
              <a:rPr lang="en-US" smtClean="0"/>
              <a:pPr>
                <a:defRPr/>
              </a:pPr>
              <a:t>‹#›</a:t>
            </a:fld>
            <a:endParaRPr lang="en-US" dirty="0"/>
          </a:p>
        </p:txBody>
      </p:sp>
    </p:spTree>
    <p:extLst>
      <p:ext uri="{BB962C8B-B14F-4D97-AF65-F5344CB8AC3E}">
        <p14:creationId xmlns:p14="http://schemas.microsoft.com/office/powerpoint/2010/main" val="359049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akeaway Sentence - Chart with Text on To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Takeaway Sentence</a:t>
            </a:r>
            <a:endParaRPr lang="en-US" dirty="0"/>
          </a:p>
        </p:txBody>
      </p:sp>
      <p:sp>
        <p:nvSpPr>
          <p:cNvPr id="9" name="Text Placeholder 8"/>
          <p:cNvSpPr>
            <a:spLocks noGrp="1"/>
          </p:cNvSpPr>
          <p:nvPr>
            <p:ph type="body" sz="quarter" idx="12" hasCustomPrompt="1"/>
          </p:nvPr>
        </p:nvSpPr>
        <p:spPr>
          <a:xfrm>
            <a:off x="0" y="1214990"/>
            <a:ext cx="9144000" cy="365760"/>
          </a:xfrm>
          <a:solidFill>
            <a:schemeClr val="tx1"/>
          </a:solidFill>
          <a:ln>
            <a:solidFill>
              <a:schemeClr val="tx1"/>
            </a:solidFill>
          </a:ln>
        </p:spPr>
        <p:txBody>
          <a:bodyPr anchor="ctr" anchorCtr="0">
            <a:noAutofit/>
          </a:bodyPr>
          <a:lstStyle>
            <a:lvl1pPr marL="0" indent="0">
              <a:buFontTx/>
              <a:buNone/>
              <a:defRPr sz="1800" baseline="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dirty="0" smtClean="0"/>
              <a:t>Title of Graph</a:t>
            </a:r>
          </a:p>
        </p:txBody>
      </p:sp>
      <p:sp>
        <p:nvSpPr>
          <p:cNvPr id="7" name="Chart Placeholder 9"/>
          <p:cNvSpPr>
            <a:spLocks noGrp="1"/>
          </p:cNvSpPr>
          <p:nvPr>
            <p:ph type="chart" sz="quarter" idx="11"/>
          </p:nvPr>
        </p:nvSpPr>
        <p:spPr>
          <a:xfrm>
            <a:off x="2251881" y="2595889"/>
            <a:ext cx="4558352" cy="3384645"/>
          </a:xfrm>
        </p:spPr>
        <p:txBody>
          <a:bodyPr/>
          <a:lstStyle/>
          <a:p>
            <a:endParaRPr lang="en-US" dirty="0"/>
          </a:p>
        </p:txBody>
      </p:sp>
      <p:sp>
        <p:nvSpPr>
          <p:cNvPr id="8" name="Text Placeholder 11"/>
          <p:cNvSpPr>
            <a:spLocks noGrp="1"/>
          </p:cNvSpPr>
          <p:nvPr>
            <p:ph type="body" sz="quarter" idx="14" hasCustomPrompt="1"/>
          </p:nvPr>
        </p:nvSpPr>
        <p:spPr>
          <a:xfrm>
            <a:off x="181769" y="1706563"/>
            <a:ext cx="8780463" cy="496590"/>
          </a:xfrm>
          <a:prstGeom prst="roundRect">
            <a:avLst/>
          </a:prstGeom>
          <a:noFill/>
          <a:ln>
            <a:noFill/>
          </a:ln>
          <a:effectLst/>
        </p:spPr>
        <p:txBody>
          <a:bodyPr>
            <a:spAutoFit/>
          </a:bodyPr>
          <a:lstStyle>
            <a:lvl1pPr marL="182563" indent="-182563">
              <a:lnSpc>
                <a:spcPct val="90000"/>
              </a:lnSpc>
              <a:defRPr sz="1000" baseline="0">
                <a:effectLst/>
              </a:defRPr>
            </a:lvl1pPr>
            <a:lvl2pPr marL="457200" indent="0">
              <a:buNone/>
              <a:defRPr/>
            </a:lvl2pPr>
          </a:lstStyle>
          <a:p>
            <a:pPr lvl="0"/>
            <a:r>
              <a:rPr lang="en-US" dirty="0" smtClean="0"/>
              <a:t>Text box for analysis</a:t>
            </a:r>
          </a:p>
          <a:p>
            <a:pPr lvl="0"/>
            <a:endParaRPr lang="en-US" dirty="0" smtClean="0"/>
          </a:p>
        </p:txBody>
      </p:sp>
      <p:sp>
        <p:nvSpPr>
          <p:cNvPr id="11" name="Slide Number Placeholder 17"/>
          <p:cNvSpPr>
            <a:spLocks noGrp="1"/>
          </p:cNvSpPr>
          <p:nvPr>
            <p:ph type="sldNum" sz="quarter" idx="4"/>
          </p:nvPr>
        </p:nvSpPr>
        <p:spPr>
          <a:xfrm>
            <a:off x="8726541" y="6539557"/>
            <a:ext cx="371171" cy="250466"/>
          </a:xfrm>
          <a:prstGeom prst="rect">
            <a:avLst/>
          </a:prstGeom>
        </p:spPr>
        <p:txBody>
          <a:bodyPr/>
          <a:lstStyle>
            <a:lvl1pPr>
              <a:defRPr sz="1100" b="0" i="0">
                <a:solidFill>
                  <a:srgbClr val="757C7C"/>
                </a:solidFill>
                <a:latin typeface="Open Sans"/>
                <a:cs typeface="Open Sans"/>
              </a:defRPr>
            </a:lvl1pPr>
          </a:lstStyle>
          <a:p>
            <a:pPr>
              <a:defRPr/>
            </a:pPr>
            <a:fld id="{7476A8DF-D2B0-4057-9AE9-F89CB11334CE}" type="slidenum">
              <a:rPr lang="en-US" smtClean="0"/>
              <a:pPr>
                <a:defRPr/>
              </a:pPr>
              <a:t>‹#›</a:t>
            </a:fld>
            <a:endParaRPr lang="en-US" dirty="0"/>
          </a:p>
        </p:txBody>
      </p:sp>
    </p:spTree>
    <p:extLst>
      <p:ext uri="{BB962C8B-B14F-4D97-AF65-F5344CB8AC3E}">
        <p14:creationId xmlns:p14="http://schemas.microsoft.com/office/powerpoint/2010/main" val="341726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keaway Sentenct -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Takeaway Sentence</a:t>
            </a:r>
            <a:endParaRPr lang="en-US" dirty="0"/>
          </a:p>
        </p:txBody>
      </p:sp>
      <p:sp>
        <p:nvSpPr>
          <p:cNvPr id="3" name="Content Placeholder 2"/>
          <p:cNvSpPr>
            <a:spLocks noGrp="1"/>
          </p:cNvSpPr>
          <p:nvPr>
            <p:ph idx="1"/>
          </p:nvPr>
        </p:nvSpPr>
        <p:spPr>
          <a:xfrm>
            <a:off x="117589" y="1747782"/>
            <a:ext cx="8936750" cy="4328213"/>
          </a:xfrm>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8"/>
          <p:cNvSpPr>
            <a:spLocks noGrp="1"/>
          </p:cNvSpPr>
          <p:nvPr>
            <p:ph type="body" sz="quarter" idx="13" hasCustomPrompt="1"/>
          </p:nvPr>
        </p:nvSpPr>
        <p:spPr>
          <a:xfrm>
            <a:off x="0" y="1214990"/>
            <a:ext cx="9144000" cy="365760"/>
          </a:xfrm>
          <a:solidFill>
            <a:schemeClr val="tx1"/>
          </a:solidFill>
          <a:ln>
            <a:solidFill>
              <a:schemeClr val="tx1"/>
            </a:solidFill>
          </a:ln>
        </p:spPr>
        <p:txBody>
          <a:bodyPr anchor="ctr" anchorCtr="0">
            <a:noAutofit/>
          </a:bodyPr>
          <a:lstStyle>
            <a:lvl1pPr marL="0" indent="0">
              <a:buFontTx/>
              <a:buNone/>
              <a:defRPr sz="1800" baseline="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dirty="0" smtClean="0"/>
              <a:t>Title of Graph</a:t>
            </a:r>
          </a:p>
        </p:txBody>
      </p:sp>
      <p:sp>
        <p:nvSpPr>
          <p:cNvPr id="7" name="Slide Number Placeholder 17"/>
          <p:cNvSpPr>
            <a:spLocks noGrp="1"/>
          </p:cNvSpPr>
          <p:nvPr>
            <p:ph type="sldNum" sz="quarter" idx="4"/>
          </p:nvPr>
        </p:nvSpPr>
        <p:spPr>
          <a:xfrm>
            <a:off x="8726541" y="6539557"/>
            <a:ext cx="371171" cy="250466"/>
          </a:xfrm>
          <a:prstGeom prst="rect">
            <a:avLst/>
          </a:prstGeom>
        </p:spPr>
        <p:txBody>
          <a:bodyPr/>
          <a:lstStyle>
            <a:lvl1pPr>
              <a:defRPr sz="1100" b="0" i="0">
                <a:solidFill>
                  <a:srgbClr val="757C7C"/>
                </a:solidFill>
                <a:latin typeface="Open Sans"/>
                <a:cs typeface="Open Sans"/>
              </a:defRPr>
            </a:lvl1pPr>
          </a:lstStyle>
          <a:p>
            <a:pPr>
              <a:defRPr/>
            </a:pPr>
            <a:fld id="{7476A8DF-D2B0-4057-9AE9-F89CB11334CE}" type="slidenum">
              <a:rPr lang="en-US" smtClean="0"/>
              <a:pPr>
                <a:defRPr/>
              </a:pPr>
              <a:t>‹#›</a:t>
            </a:fld>
            <a:endParaRPr lang="en-US" dirty="0"/>
          </a:p>
        </p:txBody>
      </p:sp>
    </p:spTree>
    <p:extLst>
      <p:ext uri="{BB962C8B-B14F-4D97-AF65-F5344CB8AC3E}">
        <p14:creationId xmlns:p14="http://schemas.microsoft.com/office/powerpoint/2010/main" val="80954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PAGE LAYOUT - Use only Once">
    <p:spTree>
      <p:nvGrpSpPr>
        <p:cNvPr id="1" name=""/>
        <p:cNvGrpSpPr/>
        <p:nvPr/>
      </p:nvGrpSpPr>
      <p:grpSpPr>
        <a:xfrm>
          <a:off x="0" y="0"/>
          <a:ext cx="0" cy="0"/>
          <a:chOff x="0" y="0"/>
          <a:chExt cx="0" cy="0"/>
        </a:xfrm>
      </p:grpSpPr>
      <p:sp>
        <p:nvSpPr>
          <p:cNvPr id="5" name="TextBox 4"/>
          <p:cNvSpPr txBox="1"/>
          <p:nvPr userDrawn="1"/>
        </p:nvSpPr>
        <p:spPr>
          <a:xfrm>
            <a:off x="939800" y="762000"/>
            <a:ext cx="184666" cy="369332"/>
          </a:xfrm>
          <a:prstGeom prst="rect">
            <a:avLst/>
          </a:prstGeom>
          <a:noFill/>
        </p:spPr>
        <p:txBody>
          <a:bodyPr wrap="none" rtlCol="0">
            <a:spAutoFit/>
          </a:bodyPr>
          <a:lstStyle/>
          <a:p>
            <a:endParaRPr lang="en-US" dirty="0"/>
          </a:p>
        </p:txBody>
      </p:sp>
      <p:sp>
        <p:nvSpPr>
          <p:cNvPr id="4" name="Title 14"/>
          <p:cNvSpPr>
            <a:spLocks noGrp="1"/>
          </p:cNvSpPr>
          <p:nvPr>
            <p:ph type="title"/>
          </p:nvPr>
        </p:nvSpPr>
        <p:spPr>
          <a:xfrm>
            <a:off x="4478787" y="3492293"/>
            <a:ext cx="4474713" cy="1023583"/>
          </a:xfrm>
          <a:prstGeom prst="rect">
            <a:avLst/>
          </a:prstGeom>
        </p:spPr>
        <p:txBody>
          <a:bodyPr>
            <a:normAutofit/>
          </a:bodyPr>
          <a:lstStyle>
            <a:lvl1pPr algn="l">
              <a:buFont typeface="Arial" pitchFamily="34" charset="0"/>
              <a:buNone/>
              <a:defRPr sz="3200" b="1" i="1" cap="all" baseline="0">
                <a:solidFill>
                  <a:schemeClr val="accent1"/>
                </a:solidFill>
                <a:effectLst>
                  <a:outerShdw blurRad="50800" dist="38100" dir="2700000" algn="tl" rotWithShape="0">
                    <a:srgbClr val="000000">
                      <a:alpha val="43000"/>
                    </a:srgbClr>
                  </a:outerShdw>
                </a:effectLst>
                <a:latin typeface="+mn-lt"/>
                <a:cs typeface="Open Sans"/>
              </a:defRPr>
            </a:lvl1pPr>
          </a:lstStyle>
          <a:p>
            <a:endParaRPr lang="en-US" dirty="0"/>
          </a:p>
        </p:txBody>
      </p:sp>
    </p:spTree>
    <p:extLst>
      <p:ext uri="{BB962C8B-B14F-4D97-AF65-F5344CB8AC3E}">
        <p14:creationId xmlns:p14="http://schemas.microsoft.com/office/powerpoint/2010/main" val="2698315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Page Layout">
    <p:spTree>
      <p:nvGrpSpPr>
        <p:cNvPr id="1" name=""/>
        <p:cNvGrpSpPr/>
        <p:nvPr/>
      </p:nvGrpSpPr>
      <p:grpSpPr>
        <a:xfrm>
          <a:off x="0" y="0"/>
          <a:ext cx="0" cy="0"/>
          <a:chOff x="0" y="0"/>
          <a:chExt cx="0" cy="0"/>
        </a:xfrm>
      </p:grpSpPr>
      <p:sp>
        <p:nvSpPr>
          <p:cNvPr id="5" name="TextBox 4"/>
          <p:cNvSpPr txBox="1"/>
          <p:nvPr userDrawn="1"/>
        </p:nvSpPr>
        <p:spPr>
          <a:xfrm>
            <a:off x="939800" y="762000"/>
            <a:ext cx="184666" cy="369332"/>
          </a:xfrm>
          <a:prstGeom prst="rect">
            <a:avLst/>
          </a:prstGeom>
          <a:noFill/>
        </p:spPr>
        <p:txBody>
          <a:bodyPr wrap="none" rtlCol="0">
            <a:spAutoFit/>
          </a:bodyPr>
          <a:lstStyle/>
          <a:p>
            <a:endParaRPr lang="en-US" dirty="0"/>
          </a:p>
        </p:txBody>
      </p:sp>
      <p:sp>
        <p:nvSpPr>
          <p:cNvPr id="4" name="Title 14"/>
          <p:cNvSpPr>
            <a:spLocks noGrp="1"/>
          </p:cNvSpPr>
          <p:nvPr>
            <p:ph type="title"/>
          </p:nvPr>
        </p:nvSpPr>
        <p:spPr>
          <a:xfrm>
            <a:off x="4478787" y="3492293"/>
            <a:ext cx="4474713" cy="1023583"/>
          </a:xfrm>
          <a:prstGeom prst="rect">
            <a:avLst/>
          </a:prstGeom>
        </p:spPr>
        <p:txBody>
          <a:bodyPr>
            <a:normAutofit/>
          </a:bodyPr>
          <a:lstStyle>
            <a:lvl1pPr algn="l">
              <a:buFont typeface="Arial" pitchFamily="34" charset="0"/>
              <a:buNone/>
              <a:defRPr sz="3200" b="1" i="1" cap="none" baseline="0">
                <a:solidFill>
                  <a:schemeClr val="accent1"/>
                </a:solidFill>
                <a:effectLst>
                  <a:outerShdw blurRad="50800" dist="38100" dir="2700000" algn="tl" rotWithShape="0">
                    <a:srgbClr val="000000">
                      <a:alpha val="43000"/>
                    </a:srgbClr>
                  </a:outerShdw>
                </a:effectLst>
                <a:latin typeface="+mn-lt"/>
                <a:cs typeface="Open Sans"/>
              </a:defRPr>
            </a:lvl1pPr>
          </a:lstStyle>
          <a:p>
            <a:endParaRPr lang="en-US" dirty="0"/>
          </a:p>
        </p:txBody>
      </p:sp>
    </p:spTree>
    <p:extLst>
      <p:ext uri="{BB962C8B-B14F-4D97-AF65-F5344CB8AC3E}">
        <p14:creationId xmlns:p14="http://schemas.microsoft.com/office/powerpoint/2010/main" val="36021217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jpeg"/><Relationship Id="rId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jpeg"/><Relationship Id="rId5" Type="http://schemas.microsoft.com/office/2007/relationships/hdphoto" Target="../media/hdphoto1.wdp"/><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5"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894320" y="6485780"/>
            <a:ext cx="725805" cy="328717"/>
          </a:xfrm>
          <a:prstGeom prst="rect">
            <a:avLst/>
          </a:prstGeom>
        </p:spPr>
      </p:pic>
      <p:sp>
        <p:nvSpPr>
          <p:cNvPr id="2" name="Title Placeholder 1"/>
          <p:cNvSpPr>
            <a:spLocks noGrp="1"/>
          </p:cNvSpPr>
          <p:nvPr>
            <p:ph type="title"/>
          </p:nvPr>
        </p:nvSpPr>
        <p:spPr>
          <a:xfrm>
            <a:off x="1392072" y="0"/>
            <a:ext cx="7751928" cy="1146983"/>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117589" y="1553230"/>
            <a:ext cx="8936750" cy="4522766"/>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cxnSp>
        <p:nvCxnSpPr>
          <p:cNvPr id="8" name="Straight Connector 7"/>
          <p:cNvCxnSpPr/>
          <p:nvPr/>
        </p:nvCxnSpPr>
        <p:spPr>
          <a:xfrm>
            <a:off x="0" y="64770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5000" y="2921000"/>
            <a:ext cx="184666" cy="369332"/>
          </a:xfrm>
          <a:prstGeom prst="rect">
            <a:avLst/>
          </a:prstGeom>
          <a:noFill/>
        </p:spPr>
        <p:txBody>
          <a:bodyPr wrap="none" rtlCol="0">
            <a:spAutoFit/>
          </a:bodyPr>
          <a:lstStyle/>
          <a:p>
            <a:endParaRPr lang="en-US" dirty="0"/>
          </a:p>
        </p:txBody>
      </p:sp>
      <p:cxnSp>
        <p:nvCxnSpPr>
          <p:cNvPr id="14" name="Straight Connector 13"/>
          <p:cNvCxnSpPr/>
          <p:nvPr userDrawn="1"/>
        </p:nvCxnSpPr>
        <p:spPr>
          <a:xfrm>
            <a:off x="0" y="1310185"/>
            <a:ext cx="914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Slide Number Placeholder 17"/>
          <p:cNvSpPr>
            <a:spLocks noGrp="1"/>
          </p:cNvSpPr>
          <p:nvPr>
            <p:ph type="sldNum" sz="quarter" idx="4"/>
          </p:nvPr>
        </p:nvSpPr>
        <p:spPr>
          <a:xfrm>
            <a:off x="8726541" y="6539557"/>
            <a:ext cx="371171" cy="250466"/>
          </a:xfrm>
          <a:prstGeom prst="rect">
            <a:avLst/>
          </a:prstGeom>
        </p:spPr>
        <p:txBody>
          <a:bodyPr/>
          <a:lstStyle>
            <a:lvl1pPr>
              <a:defRPr sz="1100" b="0" i="0">
                <a:solidFill>
                  <a:srgbClr val="757C7C"/>
                </a:solidFill>
                <a:latin typeface="Century Gothic"/>
                <a:cs typeface="Century Gothic"/>
              </a:defRPr>
            </a:lvl1pPr>
          </a:lstStyle>
          <a:p>
            <a:pPr>
              <a:defRPr/>
            </a:pPr>
            <a:fld id="{7476A8DF-D2B0-4057-9AE9-F89CB11334CE}" type="slidenum">
              <a:rPr lang="en-US" smtClean="0"/>
              <a:pPr>
                <a:defRPr/>
              </a:pPr>
              <a:t>‹#›</a:t>
            </a:fld>
            <a:endParaRPr lang="en-US" dirty="0"/>
          </a:p>
        </p:txBody>
      </p:sp>
      <p:pic>
        <p:nvPicPr>
          <p:cNvPr id="12" name="Picture 11" descr="magnifier.jpg"/>
          <p:cNvPicPr>
            <a:picLocks noChangeAspect="1"/>
          </p:cNvPicPr>
          <p:nvPr userDrawn="1"/>
        </p:nvPicPr>
        <p:blipFill>
          <a:blip r:embed="rId7" cstate="print"/>
          <a:stretch>
            <a:fillRect/>
          </a:stretch>
        </p:blipFill>
        <p:spPr>
          <a:xfrm>
            <a:off x="254007" y="173675"/>
            <a:ext cx="911352" cy="944880"/>
          </a:xfrm>
          <a:prstGeom prst="rect">
            <a:avLst/>
          </a:prstGeom>
        </p:spPr>
      </p:pic>
      <p:pic>
        <p:nvPicPr>
          <p:cNvPr id="4" name="Picture 3"/>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20756" y="6502305"/>
            <a:ext cx="869046" cy="337449"/>
          </a:xfrm>
          <a:prstGeom prst="rect">
            <a:avLst/>
          </a:prstGeom>
        </p:spPr>
      </p:pic>
    </p:spTree>
    <p:extLst>
      <p:ext uri="{BB962C8B-B14F-4D97-AF65-F5344CB8AC3E}">
        <p14:creationId xmlns:p14="http://schemas.microsoft.com/office/powerpoint/2010/main" val="275106950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5" r:id="rId4"/>
  </p:sldLayoutIdLst>
  <p:hf hdr="0" ftr="0" dt="0"/>
  <p:txStyles>
    <p:titleStyle>
      <a:lvl1pPr algn="l" defTabSz="457200" rtl="0" eaLnBrk="1" latinLnBrk="0" hangingPunct="1">
        <a:lnSpc>
          <a:spcPct val="90000"/>
        </a:lnSpc>
        <a:spcBef>
          <a:spcPct val="0"/>
        </a:spcBef>
        <a:buNone/>
        <a:defRPr sz="2400" b="1" i="0" kern="1200" baseline="0">
          <a:solidFill>
            <a:schemeClr val="tx1"/>
          </a:solidFill>
          <a:effectLst/>
          <a:latin typeface="Century Gothic"/>
          <a:ea typeface="+mj-ea"/>
          <a:cs typeface="Century Gothic"/>
        </a:defRPr>
      </a:lvl1pPr>
    </p:titleStyle>
    <p:bodyStyle>
      <a:lvl1pPr marL="342900" indent="-342900" algn="l" defTabSz="457200" rtl="0" eaLnBrk="1" latinLnBrk="0" hangingPunct="1">
        <a:lnSpc>
          <a:spcPct val="90000"/>
        </a:lnSpc>
        <a:spcBef>
          <a:spcPts val="600"/>
        </a:spcBef>
        <a:buFont typeface="Arial"/>
        <a:buChar char="•"/>
        <a:defRPr sz="1200" b="0" i="0" kern="1200">
          <a:solidFill>
            <a:schemeClr val="tx1"/>
          </a:solidFill>
          <a:latin typeface="Century Gothic"/>
          <a:ea typeface="+mn-ea"/>
          <a:cs typeface="Century Gothic"/>
        </a:defRPr>
      </a:lvl1pPr>
      <a:lvl2pPr marL="742950" indent="-285750" algn="l" defTabSz="457200" rtl="0" eaLnBrk="1" latinLnBrk="0" hangingPunct="1">
        <a:lnSpc>
          <a:spcPct val="90000"/>
        </a:lnSpc>
        <a:spcBef>
          <a:spcPts val="600"/>
        </a:spcBef>
        <a:buFont typeface="Arial"/>
        <a:buChar char="–"/>
        <a:defRPr sz="1200" b="0" i="0" kern="1200">
          <a:solidFill>
            <a:schemeClr val="tx1"/>
          </a:solidFill>
          <a:latin typeface="Century Gothic"/>
          <a:ea typeface="+mn-ea"/>
          <a:cs typeface="Century Gothic"/>
        </a:defRPr>
      </a:lvl2pPr>
      <a:lvl3pPr marL="1143000" indent="-228600" algn="l" defTabSz="457200" rtl="0" eaLnBrk="1" latinLnBrk="0" hangingPunct="1">
        <a:lnSpc>
          <a:spcPct val="90000"/>
        </a:lnSpc>
        <a:spcBef>
          <a:spcPts val="600"/>
        </a:spcBef>
        <a:buFont typeface="Arial"/>
        <a:buChar char="•"/>
        <a:defRPr sz="1200" b="0" i="0" kern="1200">
          <a:solidFill>
            <a:schemeClr val="tx1"/>
          </a:solidFill>
          <a:latin typeface="Century Gothic"/>
          <a:ea typeface="+mn-ea"/>
          <a:cs typeface="Century Gothic"/>
        </a:defRPr>
      </a:lvl3pPr>
      <a:lvl4pPr marL="1600200" indent="-228600" algn="l" defTabSz="457200" rtl="0" eaLnBrk="1" latinLnBrk="0" hangingPunct="1">
        <a:lnSpc>
          <a:spcPct val="90000"/>
        </a:lnSpc>
        <a:spcBef>
          <a:spcPts val="600"/>
        </a:spcBef>
        <a:buFont typeface="Arial"/>
        <a:buChar char="–"/>
        <a:defRPr sz="1200" b="0" i="0" kern="1200">
          <a:solidFill>
            <a:schemeClr val="tx1"/>
          </a:solidFill>
          <a:latin typeface="Century Gothic"/>
          <a:ea typeface="+mn-ea"/>
          <a:cs typeface="Century Gothic"/>
        </a:defRPr>
      </a:lvl4pPr>
      <a:lvl5pPr marL="2057400" indent="-228600" algn="l" defTabSz="457200" rtl="0" eaLnBrk="1" latinLnBrk="0" hangingPunct="1">
        <a:lnSpc>
          <a:spcPct val="90000"/>
        </a:lnSpc>
        <a:spcBef>
          <a:spcPts val="600"/>
        </a:spcBef>
        <a:buFont typeface="Arial"/>
        <a:buChar char="»"/>
        <a:defRPr sz="12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4266465"/>
            <a:ext cx="2050681" cy="1530000"/>
          </a:xfrm>
          <a:prstGeom prst="rect">
            <a:avLst/>
          </a:prstGeom>
        </p:spPr>
      </p:pic>
      <p:pic>
        <p:nvPicPr>
          <p:cNvPr id="15" name="Picture 14" descr="Insights_West_banner 960x120.jpg"/>
          <p:cNvPicPr>
            <a:picLocks noChangeAspect="1"/>
          </p:cNvPicPr>
          <p:nvPr userDrawn="1"/>
        </p:nvPicPr>
        <p:blipFill>
          <a:blip r:embed="rId4" cstate="print">
            <a:grayscl/>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a:ext>
            </a:extLst>
          </a:blip>
          <a:stretch>
            <a:fillRect/>
          </a:stretch>
        </p:blipFill>
        <p:spPr>
          <a:xfrm>
            <a:off x="-5304" y="5802818"/>
            <a:ext cx="9154608" cy="1055182"/>
          </a:xfrm>
          <a:prstGeom prst="rect">
            <a:avLst/>
          </a:prstGeom>
        </p:spPr>
      </p:pic>
      <p:pic>
        <p:nvPicPr>
          <p:cNvPr id="11" name="Picture 10" descr="Base logo copy.jp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65736" y="919075"/>
            <a:ext cx="2830047" cy="1160188"/>
          </a:xfrm>
          <a:prstGeom prst="rect">
            <a:avLst/>
          </a:prstGeom>
        </p:spPr>
      </p:pic>
      <p:sp>
        <p:nvSpPr>
          <p:cNvPr id="7" name="TextBox 6"/>
          <p:cNvSpPr txBox="1"/>
          <p:nvPr userDrawn="1"/>
        </p:nvSpPr>
        <p:spPr>
          <a:xfrm>
            <a:off x="5533736" y="5623921"/>
            <a:ext cx="3719448" cy="523220"/>
          </a:xfrm>
          <a:prstGeom prst="rect">
            <a:avLst/>
          </a:prstGeom>
          <a:noFill/>
          <a:ln>
            <a:noFill/>
          </a:ln>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effectLst>
                  <a:outerShdw blurRad="63500" dist="63500" dir="2700000" algn="tl" rotWithShape="0">
                    <a:prstClr val="black">
                      <a:alpha val="40000"/>
                    </a:prstClr>
                  </a:outerShdw>
                </a:effectLst>
                <a:latin typeface="Open Sans"/>
                <a:cs typeface="Open Sans"/>
              </a:rPr>
              <a:t>Simplified</a:t>
            </a:r>
            <a:r>
              <a:rPr lang="en-US" sz="1400" b="1" i="0" baseline="0" dirty="0" smtClean="0">
                <a:solidFill>
                  <a:schemeClr val="tx1"/>
                </a:solidFill>
                <a:effectLst>
                  <a:outerShdw blurRad="63500" dist="63500" dir="2700000" algn="tl" rotWithShape="0">
                    <a:prstClr val="black">
                      <a:alpha val="40000"/>
                    </a:prstClr>
                  </a:outerShdw>
                </a:effectLst>
                <a:latin typeface="Open Sans"/>
                <a:cs typeface="Open Sans"/>
              </a:rPr>
              <a:t> </a:t>
            </a:r>
            <a:r>
              <a:rPr lang="en-US" sz="1400" b="1" i="1" baseline="0" dirty="0" smtClean="0">
                <a:solidFill>
                  <a:schemeClr val="accent1"/>
                </a:solidFill>
                <a:effectLst>
                  <a:outerShdw blurRad="63500" dist="63500" dir="2700000" algn="tl" rotWithShape="0">
                    <a:prstClr val="black">
                      <a:alpha val="40000"/>
                    </a:prstClr>
                  </a:outerShdw>
                </a:effectLst>
                <a:latin typeface="Open Sans"/>
                <a:cs typeface="Open Sans"/>
              </a:rPr>
              <a:t>Understanding</a:t>
            </a:r>
          </a:p>
          <a:p>
            <a:pPr algn="ctr"/>
            <a:endParaRPr lang="en-US" sz="1400" dirty="0">
              <a:solidFill>
                <a:schemeClr val="accent1">
                  <a:lumMod val="75000"/>
                </a:schemeClr>
              </a:solidFill>
            </a:endParaRPr>
          </a:p>
        </p:txBody>
      </p:sp>
      <p:cxnSp>
        <p:nvCxnSpPr>
          <p:cNvPr id="9" name="Straight Connector 8"/>
          <p:cNvCxnSpPr/>
          <p:nvPr userDrawn="1"/>
        </p:nvCxnSpPr>
        <p:spPr>
          <a:xfrm>
            <a:off x="8707272" y="5794765"/>
            <a:ext cx="436728"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cxnSp>
        <p:nvCxnSpPr>
          <p:cNvPr id="12" name="Straight Connector 11"/>
          <p:cNvCxnSpPr/>
          <p:nvPr userDrawn="1"/>
        </p:nvCxnSpPr>
        <p:spPr>
          <a:xfrm>
            <a:off x="0" y="5797037"/>
            <a:ext cx="6100549"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pic>
        <p:nvPicPr>
          <p:cNvPr id="2" name="Picture 1"/>
          <p:cNvPicPr>
            <a:picLocks noChangeAspect="1"/>
          </p:cNvPicPr>
          <p:nvPr userDrawn="1"/>
        </p:nvPicPr>
        <p:blipFill>
          <a:blip r:embed="rId7"/>
          <a:stretch>
            <a:fillRect/>
          </a:stretch>
        </p:blipFill>
        <p:spPr>
          <a:xfrm>
            <a:off x="6116195" y="674538"/>
            <a:ext cx="1727814" cy="1641423"/>
          </a:xfrm>
          <a:prstGeom prst="rect">
            <a:avLst/>
          </a:prstGeom>
        </p:spPr>
      </p:pic>
      <p:pic>
        <p:nvPicPr>
          <p:cNvPr id="10" name="Picture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1984650" y="4266465"/>
            <a:ext cx="1963737" cy="1530000"/>
          </a:xfrm>
          <a:prstGeom prst="rect">
            <a:avLst/>
          </a:prstGeom>
        </p:spPr>
      </p:pic>
      <p:pic>
        <p:nvPicPr>
          <p:cNvPr id="8" name="Picture 7"/>
          <p:cNvPicPr>
            <a:picLocks noChangeAspect="1"/>
          </p:cNvPicPr>
          <p:nvPr userDrawn="1"/>
        </p:nvPicPr>
        <p:blipFill>
          <a:blip r:embed="rId9"/>
          <a:stretch>
            <a:fillRect/>
          </a:stretch>
        </p:blipFill>
        <p:spPr>
          <a:xfrm>
            <a:off x="0" y="2755772"/>
            <a:ext cx="3948387" cy="1530000"/>
          </a:xfrm>
          <a:prstGeom prst="rect">
            <a:avLst/>
          </a:prstGeom>
        </p:spPr>
      </p:pic>
    </p:spTree>
    <p:extLst>
      <p:ext uri="{BB962C8B-B14F-4D97-AF65-F5344CB8AC3E}">
        <p14:creationId xmlns:p14="http://schemas.microsoft.com/office/powerpoint/2010/main" val="659756717"/>
      </p:ext>
    </p:extLst>
  </p:cSld>
  <p:clrMap bg1="lt1" tx1="dk1" bg2="lt2" tx2="dk2" accent1="accent1" accent2="accent2" accent3="accent3" accent4="accent4" accent5="accent5" accent6="accent6" hlink="hlink" folHlink="folHlink"/>
  <p:sldLayoutIdLst>
    <p:sldLayoutId id="214748372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nsights_West_banner 960x120.jpg"/>
          <p:cNvPicPr>
            <a:picLocks noChangeAspect="1"/>
          </p:cNvPicPr>
          <p:nvPr userDrawn="1"/>
        </p:nvPicPr>
        <p:blipFill>
          <a:blip r:embed="rId3" cstate="print">
            <a:grayscl/>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a:ext>
            </a:extLst>
          </a:blip>
          <a:stretch>
            <a:fillRect/>
          </a:stretch>
        </p:blipFill>
        <p:spPr>
          <a:xfrm>
            <a:off x="-5304" y="5802818"/>
            <a:ext cx="9154608" cy="1055182"/>
          </a:xfrm>
          <a:prstGeom prst="rect">
            <a:avLst/>
          </a:prstGeom>
        </p:spPr>
      </p:pic>
      <p:pic>
        <p:nvPicPr>
          <p:cNvPr id="11" name="Picture 10" descr="Base logo copy.jp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65736" y="919075"/>
            <a:ext cx="2830047" cy="1160188"/>
          </a:xfrm>
          <a:prstGeom prst="rect">
            <a:avLst/>
          </a:prstGeom>
        </p:spPr>
      </p:pic>
      <p:sp>
        <p:nvSpPr>
          <p:cNvPr id="7" name="TextBox 6"/>
          <p:cNvSpPr txBox="1"/>
          <p:nvPr userDrawn="1"/>
        </p:nvSpPr>
        <p:spPr>
          <a:xfrm>
            <a:off x="5533736" y="5623921"/>
            <a:ext cx="3719448" cy="523220"/>
          </a:xfrm>
          <a:prstGeom prst="rect">
            <a:avLst/>
          </a:prstGeom>
          <a:noFill/>
          <a:ln>
            <a:noFill/>
          </a:ln>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effectLst>
                  <a:outerShdw blurRad="63500" dist="63500" dir="2700000" algn="tl" rotWithShape="0">
                    <a:prstClr val="black">
                      <a:alpha val="40000"/>
                    </a:prstClr>
                  </a:outerShdw>
                </a:effectLst>
                <a:latin typeface="Open Sans"/>
                <a:cs typeface="Open Sans"/>
              </a:rPr>
              <a:t>Simplified</a:t>
            </a:r>
            <a:r>
              <a:rPr lang="en-US" sz="1400" b="1" i="0" baseline="0" dirty="0" smtClean="0">
                <a:solidFill>
                  <a:schemeClr val="tx1"/>
                </a:solidFill>
                <a:effectLst>
                  <a:outerShdw blurRad="63500" dist="63500" dir="2700000" algn="tl" rotWithShape="0">
                    <a:prstClr val="black">
                      <a:alpha val="40000"/>
                    </a:prstClr>
                  </a:outerShdw>
                </a:effectLst>
                <a:latin typeface="Open Sans"/>
                <a:cs typeface="Open Sans"/>
              </a:rPr>
              <a:t> </a:t>
            </a:r>
            <a:r>
              <a:rPr lang="en-US" sz="1400" b="1" i="1" baseline="0" dirty="0" smtClean="0">
                <a:solidFill>
                  <a:srgbClr val="027CC7"/>
                </a:solidFill>
                <a:effectLst>
                  <a:outerShdw blurRad="63500" dist="63500" dir="2700000" algn="tl" rotWithShape="0">
                    <a:prstClr val="black">
                      <a:alpha val="40000"/>
                    </a:prstClr>
                  </a:outerShdw>
                </a:effectLst>
                <a:latin typeface="Open Sans"/>
                <a:cs typeface="Open Sans"/>
              </a:rPr>
              <a:t>Understanding</a:t>
            </a:r>
          </a:p>
          <a:p>
            <a:pPr algn="ctr"/>
            <a:endParaRPr lang="en-US" sz="1400" dirty="0">
              <a:solidFill>
                <a:schemeClr val="accent1">
                  <a:lumMod val="75000"/>
                </a:schemeClr>
              </a:solidFill>
            </a:endParaRPr>
          </a:p>
        </p:txBody>
      </p:sp>
      <p:cxnSp>
        <p:nvCxnSpPr>
          <p:cNvPr id="9" name="Straight Connector 8"/>
          <p:cNvCxnSpPr/>
          <p:nvPr userDrawn="1"/>
        </p:nvCxnSpPr>
        <p:spPr>
          <a:xfrm>
            <a:off x="8707272" y="5794765"/>
            <a:ext cx="436728" cy="0"/>
          </a:xfrm>
          <a:prstGeom prst="line">
            <a:avLst/>
          </a:prstGeom>
          <a:ln>
            <a:solidFill>
              <a:srgbClr val="027CC7"/>
            </a:solidFill>
          </a:ln>
        </p:spPr>
        <p:style>
          <a:lnRef idx="2">
            <a:schemeClr val="dk1"/>
          </a:lnRef>
          <a:fillRef idx="0">
            <a:schemeClr val="dk1"/>
          </a:fillRef>
          <a:effectRef idx="1">
            <a:schemeClr val="dk1"/>
          </a:effectRef>
          <a:fontRef idx="minor">
            <a:schemeClr val="tx1"/>
          </a:fontRef>
        </p:style>
      </p:cxnSp>
      <p:cxnSp>
        <p:nvCxnSpPr>
          <p:cNvPr id="12" name="Straight Connector 11"/>
          <p:cNvCxnSpPr/>
          <p:nvPr userDrawn="1"/>
        </p:nvCxnSpPr>
        <p:spPr>
          <a:xfrm>
            <a:off x="0" y="5797037"/>
            <a:ext cx="6100549" cy="0"/>
          </a:xfrm>
          <a:prstGeom prst="line">
            <a:avLst/>
          </a:prstGeom>
          <a:ln>
            <a:solidFill>
              <a:srgbClr val="027CC7"/>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87578909"/>
      </p:ext>
    </p:extLst>
  </p:cSld>
  <p:clrMap bg1="lt1" tx1="dk1" bg2="lt2" tx2="dk2" accent1="accent1" accent2="accent2" accent3="accent3" accent4="accent4" accent5="accent5" accent6="accent6" hlink="hlink" folHlink="folHlink"/>
  <p:sldLayoutIdLst>
    <p:sldLayoutId id="214748373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 Id="rId3" Type="http://schemas.openxmlformats.org/officeDocument/2006/relationships/chart" Target="../charts/char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txBox="1">
            <a:spLocks noChangeArrowheads="1"/>
          </p:cNvSpPr>
          <p:nvPr/>
        </p:nvSpPr>
        <p:spPr>
          <a:xfrm>
            <a:off x="208219" y="6306103"/>
            <a:ext cx="3029804" cy="457200"/>
          </a:xfrm>
          <a:prstGeom prst="rect">
            <a:avLst/>
          </a:prstGeom>
          <a:ln/>
        </p:spPr>
        <p:txBody>
          <a:bodyPr/>
          <a:lstStyle>
            <a:lvl1pPr>
              <a:defRPr>
                <a:latin typeface="Tunga" pitchFamily="2" charset="0"/>
                <a:cs typeface="Tung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spc="300" noProof="0" dirty="0" smtClean="0">
                <a:solidFill>
                  <a:srgbClr val="757C7C"/>
                </a:solidFill>
                <a:latin typeface="Open Sans"/>
                <a:cs typeface="Open Sans"/>
              </a:rPr>
              <a:t>November 24, 2014</a:t>
            </a:r>
            <a:endParaRPr kumimoji="0" lang="en-US" sz="1400" b="1" i="1" u="none" strike="noStrike" kern="1200" cap="none" spc="300" normalizeH="0" baseline="0" noProof="0" dirty="0">
              <a:ln>
                <a:noFill/>
              </a:ln>
              <a:solidFill>
                <a:srgbClr val="757C7C"/>
              </a:solidFill>
              <a:effectLst/>
              <a:uLnTx/>
              <a:uFillTx/>
              <a:latin typeface="Open Sans"/>
              <a:cs typeface="Open Sans"/>
            </a:endParaRPr>
          </a:p>
        </p:txBody>
      </p:sp>
      <p:sp>
        <p:nvSpPr>
          <p:cNvPr id="3" name="Title 2"/>
          <p:cNvSpPr>
            <a:spLocks noGrp="1"/>
          </p:cNvSpPr>
          <p:nvPr>
            <p:ph type="title"/>
          </p:nvPr>
        </p:nvSpPr>
        <p:spPr>
          <a:xfrm>
            <a:off x="4058756" y="3761758"/>
            <a:ext cx="5222537" cy="1023583"/>
          </a:xfrm>
        </p:spPr>
        <p:txBody>
          <a:bodyPr>
            <a:normAutofit fontScale="90000"/>
          </a:bodyPr>
          <a:lstStyle/>
          <a:p>
            <a:r>
              <a:rPr lang="en-US" dirty="0" smtClean="0"/>
              <a:t>BC Federation of </a:t>
            </a:r>
            <a:r>
              <a:rPr lang="en-US" dirty="0" err="1" smtClean="0"/>
              <a:t>Labour</a:t>
            </a:r>
            <a:r>
              <a:rPr lang="en-US" dirty="0" smtClean="0"/>
              <a:t/>
            </a:r>
            <a:br>
              <a:rPr lang="en-US" dirty="0" smtClean="0"/>
            </a:br>
            <a:r>
              <a:rPr lang="en-US" sz="2200" dirty="0" smtClean="0">
                <a:solidFill>
                  <a:schemeClr val="tx2"/>
                </a:solidFill>
              </a:rPr>
              <a:t>BC Views on the minimum wage</a:t>
            </a:r>
            <a:endParaRPr lang="en-US" sz="2200" dirty="0">
              <a:solidFill>
                <a:schemeClr val="tx2"/>
              </a:solidFill>
            </a:endParaRPr>
          </a:p>
        </p:txBody>
      </p:sp>
    </p:spTree>
    <p:extLst>
      <p:ext uri="{BB962C8B-B14F-4D97-AF65-F5344CB8AC3E}">
        <p14:creationId xmlns:p14="http://schemas.microsoft.com/office/powerpoint/2010/main" val="39448987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Methodology</a:t>
            </a:r>
            <a:endParaRPr lang="en-CA" dirty="0"/>
          </a:p>
        </p:txBody>
      </p:sp>
      <p:sp>
        <p:nvSpPr>
          <p:cNvPr id="4" name="Slide Number Placeholder 2"/>
          <p:cNvSpPr>
            <a:spLocks noGrp="1"/>
          </p:cNvSpPr>
          <p:nvPr>
            <p:ph type="sldNum" sz="quarter" idx="4"/>
          </p:nvPr>
        </p:nvSpPr>
        <p:spPr/>
        <p:txBody>
          <a:bodyPr/>
          <a:lstStyle/>
          <a:p>
            <a:fld id="{7476A8DF-D2B0-4057-9AE9-F89CB11334CE}" type="slidenum">
              <a:rPr lang="en-US" smtClean="0"/>
              <a:pPr/>
              <a:t>2</a:t>
            </a:fld>
            <a:endParaRPr lang="en-US" dirty="0"/>
          </a:p>
        </p:txBody>
      </p:sp>
      <p:sp>
        <p:nvSpPr>
          <p:cNvPr id="5" name="Rounded Rectangle 4"/>
          <p:cNvSpPr/>
          <p:nvPr/>
        </p:nvSpPr>
        <p:spPr>
          <a:xfrm>
            <a:off x="653701" y="2318583"/>
            <a:ext cx="8421190" cy="2953128"/>
          </a:xfrm>
          <a:prstGeom prst="roundRect">
            <a:avLst/>
          </a:prstGeom>
          <a:solidFill>
            <a:schemeClr val="tx2">
              <a:lumMod val="20000"/>
              <a:lumOff val="80000"/>
            </a:schemeClr>
          </a:solidFill>
          <a:ln w="19050" cmpd="sng">
            <a:solidFill>
              <a:schemeClr val="tx1"/>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3360" tIns="72000" rIns="213360" bIns="72000" numCol="1" spcCol="1270" anchor="t" anchorCtr="0">
            <a:spAutoFit/>
          </a:bodyPr>
          <a:lstStyle/>
          <a:p>
            <a:pPr marL="285750" indent="-285750">
              <a:spcBef>
                <a:spcPts val="600"/>
              </a:spcBef>
              <a:spcAft>
                <a:spcPts val="600"/>
              </a:spcAft>
              <a:buFont typeface="Arial"/>
              <a:buChar char="•"/>
            </a:pPr>
            <a:r>
              <a:rPr lang="en-US" sz="1600" dirty="0">
                <a:solidFill>
                  <a:schemeClr val="tx1"/>
                </a:solidFill>
              </a:rPr>
              <a:t>The results included in this presentation are based on an online study conducted from </a:t>
            </a:r>
            <a:r>
              <a:rPr lang="en-US" sz="1600" dirty="0" smtClean="0">
                <a:solidFill>
                  <a:schemeClr val="tx1"/>
                </a:solidFill>
              </a:rPr>
              <a:t>November 18 to November 21, </a:t>
            </a:r>
            <a:r>
              <a:rPr lang="en-US" sz="1600" dirty="0">
                <a:solidFill>
                  <a:schemeClr val="tx1"/>
                </a:solidFill>
              </a:rPr>
              <a:t>2014, among </a:t>
            </a:r>
            <a:r>
              <a:rPr lang="en-US" sz="1600" dirty="0" smtClean="0">
                <a:solidFill>
                  <a:schemeClr val="tx1"/>
                </a:solidFill>
              </a:rPr>
              <a:t>801 </a:t>
            </a:r>
            <a:r>
              <a:rPr lang="en-US" sz="1600" dirty="0">
                <a:solidFill>
                  <a:schemeClr val="tx1"/>
                </a:solidFill>
              </a:rPr>
              <a:t>British Columbians aged 18+ who are </a:t>
            </a:r>
            <a:r>
              <a:rPr lang="en-US" sz="1600" i="1" dirty="0">
                <a:solidFill>
                  <a:schemeClr val="tx1"/>
                </a:solidFill>
              </a:rPr>
              <a:t>Your Insights </a:t>
            </a:r>
            <a:r>
              <a:rPr lang="en-US" sz="1600" dirty="0">
                <a:solidFill>
                  <a:schemeClr val="tx1"/>
                </a:solidFill>
              </a:rPr>
              <a:t>panel members. </a:t>
            </a:r>
          </a:p>
          <a:p>
            <a:pPr marL="285750" indent="-285750">
              <a:spcBef>
                <a:spcPts val="600"/>
              </a:spcBef>
              <a:spcAft>
                <a:spcPts val="600"/>
              </a:spcAft>
              <a:buFont typeface="Arial"/>
              <a:buChar char="•"/>
            </a:pPr>
            <a:r>
              <a:rPr lang="en-US" sz="1600" i="1" dirty="0" smtClean="0">
                <a:solidFill>
                  <a:schemeClr val="tx1"/>
                </a:solidFill>
              </a:rPr>
              <a:t>Your Insights </a:t>
            </a:r>
            <a:r>
              <a:rPr lang="en-US" sz="1600" dirty="0" smtClean="0">
                <a:solidFill>
                  <a:schemeClr val="tx1"/>
                </a:solidFill>
              </a:rPr>
              <a:t>is </a:t>
            </a:r>
            <a:r>
              <a:rPr lang="en-US" sz="1600" dirty="0">
                <a:solidFill>
                  <a:schemeClr val="tx1"/>
                </a:solidFill>
              </a:rPr>
              <a:t>Insights West’s in-house access panel offering on-demand samples for both clients and research suppliers looking for Western Canadian populations. The data has been statistically weighted according to Canadian census figures for British Columbia for age, gender and region. </a:t>
            </a:r>
          </a:p>
          <a:p>
            <a:pPr marL="285750" indent="-285750">
              <a:spcBef>
                <a:spcPts val="600"/>
              </a:spcBef>
              <a:spcAft>
                <a:spcPts val="600"/>
              </a:spcAft>
              <a:buFont typeface="Arial"/>
              <a:buChar char="•"/>
            </a:pPr>
            <a:r>
              <a:rPr lang="en-US" sz="1600" dirty="0">
                <a:solidFill>
                  <a:schemeClr val="tx1"/>
                </a:solidFill>
              </a:rPr>
              <a:t>Results have a margin of error of </a:t>
            </a:r>
            <a:r>
              <a:rPr lang="en-US" sz="1600" dirty="0" smtClean="0">
                <a:solidFill>
                  <a:schemeClr val="tx1"/>
                </a:solidFill>
              </a:rPr>
              <a:t>±3.5 </a:t>
            </a:r>
            <a:r>
              <a:rPr lang="en-US" sz="1600" dirty="0">
                <a:solidFill>
                  <a:schemeClr val="tx1"/>
                </a:solidFill>
              </a:rPr>
              <a:t>percentage points, 19 times out of 20. </a:t>
            </a:r>
          </a:p>
        </p:txBody>
      </p:sp>
      <p:grpSp>
        <p:nvGrpSpPr>
          <p:cNvPr id="7" name="Group 6"/>
          <p:cNvGrpSpPr/>
          <p:nvPr/>
        </p:nvGrpSpPr>
        <p:grpSpPr>
          <a:xfrm>
            <a:off x="69851" y="2195680"/>
            <a:ext cx="787961" cy="795920"/>
            <a:chOff x="69850" y="1424644"/>
            <a:chExt cx="1207293" cy="1219488"/>
          </a:xfrm>
        </p:grpSpPr>
        <p:sp>
          <p:nvSpPr>
            <p:cNvPr id="8" name="Rounded Rectangle 7"/>
            <p:cNvSpPr/>
            <p:nvPr/>
          </p:nvSpPr>
          <p:spPr>
            <a:xfrm>
              <a:off x="69850" y="1424644"/>
              <a:ext cx="1207293" cy="1219488"/>
            </a:xfrm>
            <a:prstGeom prst="roundRect">
              <a:avLst/>
            </a:prstGeom>
            <a:solidFill>
              <a:schemeClr val="bg1"/>
            </a:solidFill>
            <a:ln w="19050" cmpd="sng">
              <a:solidFill>
                <a:schemeClr val="tx1"/>
              </a:solidFill>
            </a:ln>
          </p:spPr>
          <p:style>
            <a:lnRef idx="1">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pic>
          <p:nvPicPr>
            <p:cNvPr id="9" name="Picture 8" descr="METHODOLOG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8924" y="1533985"/>
              <a:ext cx="1049145" cy="1000806"/>
            </a:xfrm>
            <a:prstGeom prst="rect">
              <a:avLst/>
            </a:prstGeom>
          </p:spPr>
        </p:pic>
      </p:grpSp>
    </p:spTree>
    <p:extLst>
      <p:ext uri="{BB962C8B-B14F-4D97-AF65-F5344CB8AC3E}">
        <p14:creationId xmlns:p14="http://schemas.microsoft.com/office/powerpoint/2010/main" val="98425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Detailed results</a:t>
            </a:r>
            <a:endParaRPr lang="en-US" dirty="0"/>
          </a:p>
        </p:txBody>
      </p:sp>
    </p:spTree>
    <p:extLst>
      <p:ext uri="{BB962C8B-B14F-4D97-AF65-F5344CB8AC3E}">
        <p14:creationId xmlns:p14="http://schemas.microsoft.com/office/powerpoint/2010/main" val="310351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Three-in-four </a:t>
            </a:r>
            <a:r>
              <a:rPr lang="en-US" dirty="0" smtClean="0"/>
              <a:t>BC residents </a:t>
            </a:r>
            <a:r>
              <a:rPr lang="en-US" dirty="0"/>
              <a:t>(76%) </a:t>
            </a:r>
            <a:r>
              <a:rPr lang="en-US" dirty="0" smtClean="0"/>
              <a:t>believe the minimum wage should be increased to $15/</a:t>
            </a:r>
            <a:r>
              <a:rPr lang="en-US" dirty="0" err="1" smtClean="0"/>
              <a:t>hr</a:t>
            </a:r>
            <a:r>
              <a:rPr lang="en-US" dirty="0" smtClean="0"/>
              <a:t>—including a majority of BC Liberal voters in 2013.</a:t>
            </a:r>
            <a:endParaRPr lang="en-CA" dirty="0"/>
          </a:p>
        </p:txBody>
      </p:sp>
      <p:sp>
        <p:nvSpPr>
          <p:cNvPr id="4" name="Text Placeholder 3"/>
          <p:cNvSpPr>
            <a:spLocks noGrp="1"/>
          </p:cNvSpPr>
          <p:nvPr>
            <p:ph type="body" sz="quarter" idx="12"/>
          </p:nvPr>
        </p:nvSpPr>
        <p:spPr/>
        <p:txBody>
          <a:bodyPr/>
          <a:lstStyle/>
          <a:p>
            <a:r>
              <a:rPr lang="en-US" dirty="0" smtClean="0"/>
              <a:t>$15/</a:t>
            </a:r>
            <a:r>
              <a:rPr lang="en-US" dirty="0" err="1" smtClean="0"/>
              <a:t>hr</a:t>
            </a:r>
            <a:r>
              <a:rPr lang="en-US" dirty="0" smtClean="0"/>
              <a:t> Minimum Wage </a:t>
            </a:r>
            <a:endParaRPr lang="en-US" dirty="0"/>
          </a:p>
        </p:txBody>
      </p:sp>
      <p:sp>
        <p:nvSpPr>
          <p:cNvPr id="5" name="Slide Number Placeholder 4"/>
          <p:cNvSpPr>
            <a:spLocks noGrp="1"/>
          </p:cNvSpPr>
          <p:nvPr>
            <p:ph type="sldNum" sz="quarter" idx="4"/>
          </p:nvPr>
        </p:nvSpPr>
        <p:spPr/>
        <p:txBody>
          <a:bodyPr/>
          <a:lstStyle/>
          <a:p>
            <a:pPr>
              <a:defRPr/>
            </a:pPr>
            <a:fld id="{7476A8DF-D2B0-4057-9AE9-F89CB11334CE}" type="slidenum">
              <a:rPr lang="en-US" smtClean="0"/>
              <a:pPr>
                <a:defRPr/>
              </a:pPr>
              <a:t>4</a:t>
            </a:fld>
            <a:endParaRPr lang="en-US" dirty="0"/>
          </a:p>
        </p:txBody>
      </p:sp>
      <p:sp>
        <p:nvSpPr>
          <p:cNvPr id="6" name="TextBox 5"/>
          <p:cNvSpPr txBox="1"/>
          <p:nvPr/>
        </p:nvSpPr>
        <p:spPr>
          <a:xfrm>
            <a:off x="0" y="5793076"/>
            <a:ext cx="9042400" cy="666849"/>
          </a:xfrm>
          <a:prstGeom prst="rect">
            <a:avLst/>
          </a:prstGeom>
          <a:noFill/>
        </p:spPr>
        <p:txBody>
          <a:bodyPr wrap="square" rtlCol="0" anchor="b">
            <a:spAutoFit/>
          </a:bodyPr>
          <a:lstStyle/>
          <a:p>
            <a:pPr>
              <a:lnSpc>
                <a:spcPct val="80000"/>
              </a:lnSpc>
              <a:spcBef>
                <a:spcPts val="600"/>
              </a:spcBef>
            </a:pPr>
            <a:r>
              <a:rPr lang="en-US" sz="1000" baseline="0" dirty="0" smtClean="0">
                <a:solidFill>
                  <a:srgbClr val="000000"/>
                </a:solidFill>
              </a:rPr>
              <a:t>Base: All respondents (n=</a:t>
            </a:r>
            <a:r>
              <a:rPr lang="en-US" sz="1000" dirty="0" smtClean="0">
                <a:solidFill>
                  <a:srgbClr val="000000"/>
                </a:solidFill>
              </a:rPr>
              <a:t>801</a:t>
            </a:r>
            <a:r>
              <a:rPr lang="en-US" sz="1000" baseline="0" dirty="0" smtClean="0">
                <a:solidFill>
                  <a:srgbClr val="000000"/>
                </a:solidFill>
              </a:rPr>
              <a:t>)</a:t>
            </a:r>
          </a:p>
          <a:p>
            <a:pPr>
              <a:lnSpc>
                <a:spcPct val="80000"/>
              </a:lnSpc>
              <a:spcBef>
                <a:spcPts val="600"/>
              </a:spcBef>
            </a:pPr>
            <a:r>
              <a:rPr lang="en-US" sz="1000" dirty="0">
                <a:solidFill>
                  <a:srgbClr val="000000"/>
                </a:solidFill>
                <a:ea typeface="Lucida Grande"/>
                <a:cs typeface="Century Gothic"/>
              </a:rPr>
              <a:t>The current minimum wage in British Columbia is $10.25/</a:t>
            </a:r>
            <a:r>
              <a:rPr lang="en-US" sz="1000" dirty="0" err="1">
                <a:solidFill>
                  <a:srgbClr val="000000"/>
                </a:solidFill>
                <a:ea typeface="Lucida Grande"/>
                <a:cs typeface="Century Gothic"/>
              </a:rPr>
              <a:t>hr</a:t>
            </a:r>
            <a:r>
              <a:rPr lang="en-US" sz="1000" dirty="0">
                <a:solidFill>
                  <a:srgbClr val="000000"/>
                </a:solidFill>
                <a:ea typeface="Lucida Grande"/>
                <a:cs typeface="Century Gothic"/>
              </a:rPr>
              <a:t> (and $9/</a:t>
            </a:r>
            <a:r>
              <a:rPr lang="en-US" sz="1000" dirty="0" err="1">
                <a:solidFill>
                  <a:srgbClr val="000000"/>
                </a:solidFill>
                <a:ea typeface="Lucida Grande"/>
                <a:cs typeface="Century Gothic"/>
              </a:rPr>
              <a:t>hr</a:t>
            </a:r>
            <a:r>
              <a:rPr lang="en-US" sz="1000" dirty="0">
                <a:solidFill>
                  <a:srgbClr val="000000"/>
                </a:solidFill>
                <a:ea typeface="Lucida Grande"/>
                <a:cs typeface="Century Gothic"/>
              </a:rPr>
              <a:t> for liquor servers). As you may know, a number of cities across North America have recently increased their minimum wage to $15/hr. A $15/</a:t>
            </a:r>
            <a:r>
              <a:rPr lang="en-US" sz="1000" dirty="0" err="1">
                <a:solidFill>
                  <a:srgbClr val="000000"/>
                </a:solidFill>
                <a:ea typeface="Lucida Grande"/>
                <a:cs typeface="Century Gothic"/>
              </a:rPr>
              <a:t>hr</a:t>
            </a:r>
            <a:r>
              <a:rPr lang="en-US" sz="1000" dirty="0">
                <a:solidFill>
                  <a:srgbClr val="000000"/>
                </a:solidFill>
                <a:ea typeface="Lucida Grande"/>
                <a:cs typeface="Century Gothic"/>
              </a:rPr>
              <a:t> minimum wage would finally put a full-time worker above the poverty </a:t>
            </a:r>
            <a:r>
              <a:rPr lang="en-US" sz="1000" dirty="0" smtClean="0">
                <a:solidFill>
                  <a:srgbClr val="000000"/>
                </a:solidFill>
                <a:ea typeface="Lucida Grande"/>
                <a:cs typeface="Century Gothic"/>
              </a:rPr>
              <a:t>line. All </a:t>
            </a:r>
            <a:r>
              <a:rPr lang="en-US" sz="1000" dirty="0">
                <a:solidFill>
                  <a:srgbClr val="000000"/>
                </a:solidFill>
                <a:ea typeface="Lucida Grande"/>
                <a:cs typeface="Century Gothic"/>
              </a:rPr>
              <a:t>things considered, do you believe the minimum wage in British Columbia should be increased to $15/</a:t>
            </a:r>
            <a:r>
              <a:rPr lang="en-US" sz="1000" dirty="0" err="1">
                <a:solidFill>
                  <a:srgbClr val="000000"/>
                </a:solidFill>
                <a:ea typeface="Lucida Grande"/>
                <a:cs typeface="Century Gothic"/>
              </a:rPr>
              <a:t>hr</a:t>
            </a:r>
            <a:r>
              <a:rPr lang="en-US" sz="1000" dirty="0" smtClean="0">
                <a:solidFill>
                  <a:srgbClr val="000000"/>
                </a:solidFill>
                <a:ea typeface="Lucida Grande"/>
                <a:cs typeface="Century Gothic"/>
              </a:rPr>
              <a:t>?</a:t>
            </a:r>
            <a:endParaRPr lang="en-US" sz="1000" dirty="0">
              <a:cs typeface="Century Gothic"/>
            </a:endParaRPr>
          </a:p>
        </p:txBody>
      </p:sp>
      <p:graphicFrame>
        <p:nvGraphicFramePr>
          <p:cNvPr id="7" name="Table 6"/>
          <p:cNvGraphicFramePr>
            <a:graphicFrameLocks noGrp="1"/>
          </p:cNvGraphicFramePr>
          <p:nvPr>
            <p:extLst>
              <p:ext uri="{D42A27DB-BD31-4B8C-83A1-F6EECF244321}">
                <p14:modId xmlns:p14="http://schemas.microsoft.com/office/powerpoint/2010/main" val="1732937458"/>
              </p:ext>
            </p:extLst>
          </p:nvPr>
        </p:nvGraphicFramePr>
        <p:xfrm>
          <a:off x="64220" y="1993833"/>
          <a:ext cx="9014351" cy="3703647"/>
        </p:xfrm>
        <a:graphic>
          <a:graphicData uri="http://schemas.openxmlformats.org/drawingml/2006/table">
            <a:tbl>
              <a:tblPr firstRow="1" bandRow="1">
                <a:tableStyleId>{E8034E78-7F5D-4C2E-B375-FC64B27BC917}</a:tableStyleId>
              </a:tblPr>
              <a:tblGrid>
                <a:gridCol w="2170963"/>
                <a:gridCol w="6354278"/>
                <a:gridCol w="489110"/>
              </a:tblGrid>
              <a:tr h="241722">
                <a:tc>
                  <a:txBody>
                    <a:bodyPr/>
                    <a:lstStyle/>
                    <a:p>
                      <a:pPr algn="r" fontAlgn="ctr"/>
                      <a:endParaRPr lang="en-US" sz="1200" b="1" i="0" u="none" strike="noStrike" dirty="0">
                        <a:solidFill>
                          <a:srgbClr val="000000"/>
                        </a:solidFill>
                        <a:effectLst/>
                        <a:latin typeface="Century Gothic"/>
                      </a:endParaRPr>
                    </a:p>
                  </a:txBody>
                  <a:tcPr marL="360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r>
                        <a:rPr lang="en-US" sz="1200" b="1" i="0" u="none" strike="noStrike" dirty="0" smtClean="0">
                          <a:solidFill>
                            <a:srgbClr val="FFFFFF"/>
                          </a:solidFill>
                          <a:effectLst/>
                          <a:latin typeface="Century Gothic"/>
                          <a:cs typeface="Century Gothic"/>
                        </a:rPr>
                        <a:t>Not Sure</a:t>
                      </a:r>
                      <a:endParaRPr lang="en-US" sz="1000" b="0" i="0" u="none" strike="noStrike" dirty="0" smtClean="0">
                        <a:solidFill>
                          <a:srgbClr val="FFFFFF"/>
                        </a:solidFill>
                        <a:effectLst/>
                        <a:latin typeface="Century Gothic"/>
                        <a:cs typeface="Century Gothic"/>
                      </a:endParaRPr>
                    </a:p>
                  </a:txBody>
                  <a:tcPr marL="12700" marR="12700" marT="1270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08940">
                <a:tc>
                  <a:txBody>
                    <a:bodyPr/>
                    <a:lstStyle/>
                    <a:p>
                      <a:pPr algn="r" fontAlgn="ctr"/>
                      <a:r>
                        <a:rPr lang="en-US" sz="1200" b="1" i="0" u="none" strike="noStrike" dirty="0">
                          <a:solidFill>
                            <a:srgbClr val="000000"/>
                          </a:solidFill>
                          <a:effectLst/>
                          <a:latin typeface="Century Gothic"/>
                        </a:rPr>
                        <a:t>BC General Population</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b="1" i="0" u="none" strike="noStrike" dirty="0" smtClean="0">
                          <a:solidFill>
                            <a:srgbClr val="000000"/>
                          </a:solidFill>
                          <a:effectLst/>
                          <a:latin typeface="Century Gothic"/>
                        </a:rPr>
                        <a:t>4%</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08940">
                <a:tc>
                  <a:txBody>
                    <a:bodyPr/>
                    <a:lstStyle/>
                    <a:p>
                      <a:pPr algn="r" fontAlgn="ctr"/>
                      <a:r>
                        <a:rPr lang="en-US" sz="1200" b="1" i="0" u="none" strike="noStrike" dirty="0">
                          <a:solidFill>
                            <a:srgbClr val="000000"/>
                          </a:solidFill>
                          <a:effectLst/>
                          <a:latin typeface="Century Gothic"/>
                        </a:rPr>
                        <a:t>Gender</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8940">
                <a:tc>
                  <a:txBody>
                    <a:bodyPr/>
                    <a:lstStyle/>
                    <a:p>
                      <a:pPr algn="r" fontAlgn="ctr"/>
                      <a:r>
                        <a:rPr lang="en-US" sz="1200" b="1" i="0" u="none" strike="noStrike" dirty="0">
                          <a:solidFill>
                            <a:srgbClr val="000000"/>
                          </a:solidFill>
                          <a:effectLst/>
                          <a:latin typeface="Century Gothic"/>
                        </a:rPr>
                        <a:t>Female</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b="1" i="0" u="none" strike="noStrike" dirty="0" smtClean="0">
                          <a:solidFill>
                            <a:srgbClr val="000000"/>
                          </a:solidFill>
                          <a:effectLst/>
                          <a:latin typeface="Century Gothic"/>
                        </a:rPr>
                        <a:t>4%</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08940">
                <a:tc>
                  <a:txBody>
                    <a:bodyPr/>
                    <a:lstStyle/>
                    <a:p>
                      <a:pPr algn="r" fontAlgn="ctr"/>
                      <a:r>
                        <a:rPr lang="en-US" sz="1200" b="1" i="0" u="none" strike="noStrike" dirty="0">
                          <a:solidFill>
                            <a:srgbClr val="000000"/>
                          </a:solidFill>
                          <a:effectLst/>
                          <a:latin typeface="Century Gothic"/>
                        </a:rPr>
                        <a:t>Male</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1" i="0" u="none" strike="noStrike" dirty="0" smtClean="0">
                          <a:solidFill>
                            <a:srgbClr val="000000"/>
                          </a:solidFill>
                          <a:effectLst/>
                          <a:latin typeface="Century Gothic"/>
                        </a:rPr>
                        <a:t>4%</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8940">
                <a:tc>
                  <a:txBody>
                    <a:bodyPr/>
                    <a:lstStyle/>
                    <a:p>
                      <a:pPr algn="r" fontAlgn="ctr"/>
                      <a:r>
                        <a:rPr lang="en-US" sz="1200" b="1" i="0" u="none" strike="noStrike" dirty="0">
                          <a:solidFill>
                            <a:srgbClr val="000000"/>
                          </a:solidFill>
                          <a:effectLst/>
                          <a:latin typeface="Century Gothic"/>
                        </a:rPr>
                        <a:t>Age</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r>
              <a:tr h="308940">
                <a:tc>
                  <a:txBody>
                    <a:bodyPr/>
                    <a:lstStyle/>
                    <a:p>
                      <a:pPr algn="r" fontAlgn="ctr"/>
                      <a:r>
                        <a:rPr lang="en-US" sz="1200" b="1" i="0" u="none" strike="noStrike" dirty="0">
                          <a:solidFill>
                            <a:srgbClr val="000000"/>
                          </a:solidFill>
                          <a:effectLst/>
                          <a:latin typeface="Century Gothic"/>
                        </a:rPr>
                        <a:t>18 to 34</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b="1" i="0" u="none" strike="noStrike" dirty="0" smtClean="0">
                          <a:solidFill>
                            <a:srgbClr val="000000"/>
                          </a:solidFill>
                          <a:effectLst/>
                          <a:latin typeface="Century Gothic"/>
                        </a:rPr>
                        <a:t>5%</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08940">
                <a:tc>
                  <a:txBody>
                    <a:bodyPr/>
                    <a:lstStyle/>
                    <a:p>
                      <a:pPr algn="r" fontAlgn="ctr"/>
                      <a:r>
                        <a:rPr lang="en-US" sz="1200" b="1" i="0" u="none" strike="noStrike" dirty="0" smtClean="0">
                          <a:solidFill>
                            <a:srgbClr val="000000"/>
                          </a:solidFill>
                          <a:effectLst/>
                          <a:latin typeface="Century Gothic"/>
                        </a:rPr>
                        <a:t>35 </a:t>
                      </a:r>
                      <a:r>
                        <a:rPr lang="en-US" sz="1200" b="1" i="0" u="none" strike="noStrike" dirty="0">
                          <a:solidFill>
                            <a:srgbClr val="000000"/>
                          </a:solidFill>
                          <a:effectLst/>
                          <a:latin typeface="Century Gothic"/>
                        </a:rPr>
                        <a:t>to 54</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smtClean="0">
                          <a:solidFill>
                            <a:srgbClr val="000000"/>
                          </a:solidFill>
                          <a:effectLst/>
                          <a:latin typeface="Century Gothic"/>
                        </a:rPr>
                        <a:t>4%</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r>
              <a:tr h="308940">
                <a:tc>
                  <a:txBody>
                    <a:bodyPr/>
                    <a:lstStyle/>
                    <a:p>
                      <a:pPr algn="r" fontAlgn="ctr"/>
                      <a:r>
                        <a:rPr lang="en-US" sz="1200" b="1" i="0" u="none" strike="noStrike" dirty="0">
                          <a:solidFill>
                            <a:srgbClr val="000000"/>
                          </a:solidFill>
                          <a:effectLst/>
                          <a:latin typeface="Century Gothic"/>
                        </a:rPr>
                        <a:t>55+</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pPr algn="ctr" fontAlgn="ctr"/>
                      <a:r>
                        <a:rPr lang="en-US" sz="1200" b="1" i="0" u="none" strike="noStrike" dirty="0" smtClean="0">
                          <a:solidFill>
                            <a:srgbClr val="000000"/>
                          </a:solidFill>
                          <a:effectLst/>
                          <a:latin typeface="Century Gothic"/>
                        </a:rPr>
                        <a:t>3%</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E3E3E3"/>
                    </a:solidFill>
                  </a:tcPr>
                </a:tc>
              </a:tr>
              <a:tr h="308940">
                <a:tc>
                  <a:txBody>
                    <a:bodyPr/>
                    <a:lstStyle/>
                    <a:p>
                      <a:pPr algn="r" fontAlgn="ctr"/>
                      <a:r>
                        <a:rPr lang="en-US" sz="1200" b="1" i="0" u="none" strike="noStrike" dirty="0">
                          <a:solidFill>
                            <a:srgbClr val="000000"/>
                          </a:solidFill>
                          <a:effectLst/>
                          <a:latin typeface="Century Gothic"/>
                        </a:rPr>
                        <a:t>Children in Public School</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r>
              <a:tr h="308940">
                <a:tc>
                  <a:txBody>
                    <a:bodyPr/>
                    <a:lstStyle/>
                    <a:p>
                      <a:pPr algn="r" fontAlgn="ctr"/>
                      <a:r>
                        <a:rPr lang="en-US" sz="1200" b="1" i="0" u="none" strike="noStrike" dirty="0">
                          <a:solidFill>
                            <a:srgbClr val="000000"/>
                          </a:solidFill>
                          <a:effectLst/>
                          <a:latin typeface="Century Gothic"/>
                        </a:rPr>
                        <a:t>Yes</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pPr algn="ctr" fontAlgn="ctr"/>
                      <a:r>
                        <a:rPr lang="en-US" sz="1200" b="1" i="0" u="none" strike="noStrike" dirty="0" smtClean="0">
                          <a:solidFill>
                            <a:srgbClr val="000000"/>
                          </a:solidFill>
                          <a:effectLst/>
                          <a:latin typeface="Century Gothic"/>
                        </a:rPr>
                        <a:t>5%</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E3E3E3"/>
                    </a:solidFill>
                  </a:tcPr>
                </a:tc>
              </a:tr>
              <a:tr h="308940">
                <a:tc>
                  <a:txBody>
                    <a:bodyPr/>
                    <a:lstStyle/>
                    <a:p>
                      <a:pPr algn="r" fontAlgn="ctr"/>
                      <a:r>
                        <a:rPr lang="en-US" sz="1200" b="1" i="0" u="none" strike="noStrike" dirty="0">
                          <a:solidFill>
                            <a:srgbClr val="000000"/>
                          </a:solidFill>
                          <a:effectLst/>
                          <a:latin typeface="Century Gothic"/>
                        </a:rPr>
                        <a:t>No</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smtClean="0">
                          <a:solidFill>
                            <a:srgbClr val="000000"/>
                          </a:solidFill>
                          <a:effectLst/>
                          <a:latin typeface="Century Gothic"/>
                        </a:rPr>
                        <a:t>3%</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Chart Placeholder 5"/>
          <p:cNvGraphicFramePr>
            <a:graphicFrameLocks/>
          </p:cNvGraphicFramePr>
          <p:nvPr>
            <p:extLst>
              <p:ext uri="{D42A27DB-BD31-4B8C-83A1-F6EECF244321}">
                <p14:modId xmlns:p14="http://schemas.microsoft.com/office/powerpoint/2010/main" val="728481624"/>
              </p:ext>
            </p:extLst>
          </p:nvPr>
        </p:nvGraphicFramePr>
        <p:xfrm>
          <a:off x="2304956" y="2064085"/>
          <a:ext cx="6215857" cy="38135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499638" y="2642997"/>
            <a:ext cx="735562" cy="244530"/>
          </a:xfrm>
          <a:prstGeom prst="roundRect">
            <a:avLst/>
          </a:prstGeom>
          <a:solidFill>
            <a:schemeClr val="tx1"/>
          </a:solidFill>
        </p:spPr>
        <p:txBody>
          <a:bodyPr wrap="none" lIns="72000" tIns="18000" rIns="72000" bIns="18000" rtlCol="0" anchor="ctr">
            <a:spAutoFit/>
          </a:bodyPr>
          <a:lstStyle/>
          <a:p>
            <a:pPr algn="ctr"/>
            <a:r>
              <a:rPr lang="en-US" sz="1200" b="1" baseline="0" dirty="0" smtClean="0">
                <a:solidFill>
                  <a:schemeClr val="bg1"/>
                </a:solidFill>
                <a:latin typeface="Century Gothic"/>
                <a:cs typeface="Century Gothic"/>
              </a:rPr>
              <a:t>Gender</a:t>
            </a:r>
          </a:p>
        </p:txBody>
      </p:sp>
      <p:sp>
        <p:nvSpPr>
          <p:cNvPr id="10" name="TextBox 9"/>
          <p:cNvSpPr txBox="1"/>
          <p:nvPr/>
        </p:nvSpPr>
        <p:spPr>
          <a:xfrm>
            <a:off x="1753644" y="3569696"/>
            <a:ext cx="481556" cy="244530"/>
          </a:xfrm>
          <a:prstGeom prst="roundRect">
            <a:avLst/>
          </a:prstGeom>
          <a:solidFill>
            <a:schemeClr val="tx1"/>
          </a:solidFill>
        </p:spPr>
        <p:txBody>
          <a:bodyPr wrap="none" lIns="72000" tIns="18000" rIns="72000" bIns="18000" rtlCol="0" anchor="ctr">
            <a:spAutoFit/>
          </a:bodyPr>
          <a:lstStyle/>
          <a:p>
            <a:pPr algn="ctr"/>
            <a:r>
              <a:rPr lang="en-US" sz="1200" b="1" baseline="0" dirty="0" smtClean="0">
                <a:solidFill>
                  <a:schemeClr val="bg1"/>
                </a:solidFill>
                <a:latin typeface="Century Gothic"/>
                <a:cs typeface="Century Gothic"/>
              </a:rPr>
              <a:t>Age</a:t>
            </a:r>
          </a:p>
        </p:txBody>
      </p:sp>
      <p:sp>
        <p:nvSpPr>
          <p:cNvPr id="11" name="TextBox 10"/>
          <p:cNvSpPr txBox="1"/>
          <p:nvPr/>
        </p:nvSpPr>
        <p:spPr>
          <a:xfrm>
            <a:off x="227131" y="4805294"/>
            <a:ext cx="2008069" cy="244530"/>
          </a:xfrm>
          <a:prstGeom prst="roundRect">
            <a:avLst/>
          </a:prstGeom>
          <a:solidFill>
            <a:schemeClr val="tx1"/>
          </a:solidFill>
        </p:spPr>
        <p:txBody>
          <a:bodyPr wrap="none" lIns="72000" tIns="18000" rIns="72000" bIns="18000" rtlCol="0" anchor="ctr">
            <a:spAutoFit/>
          </a:bodyPr>
          <a:lstStyle/>
          <a:p>
            <a:pPr algn="ctr"/>
            <a:r>
              <a:rPr lang="en-US" sz="1200" b="1" baseline="0" dirty="0" smtClean="0">
                <a:solidFill>
                  <a:schemeClr val="bg1"/>
                </a:solidFill>
                <a:latin typeface="Century Gothic"/>
                <a:cs typeface="Century Gothic"/>
              </a:rPr>
              <a:t>Children</a:t>
            </a:r>
            <a:r>
              <a:rPr lang="en-US" sz="1200" b="1" dirty="0" smtClean="0">
                <a:solidFill>
                  <a:schemeClr val="bg1"/>
                </a:solidFill>
                <a:latin typeface="Century Gothic"/>
                <a:cs typeface="Century Gothic"/>
              </a:rPr>
              <a:t> in Public School</a:t>
            </a:r>
            <a:endParaRPr lang="en-US" sz="1200" b="1" baseline="0" dirty="0" smtClean="0">
              <a:solidFill>
                <a:schemeClr val="bg1"/>
              </a:solidFill>
              <a:latin typeface="Century Gothic"/>
              <a:cs typeface="Century Gothic"/>
            </a:endParaRPr>
          </a:p>
        </p:txBody>
      </p:sp>
      <p:grpSp>
        <p:nvGrpSpPr>
          <p:cNvPr id="18" name="Group 17"/>
          <p:cNvGrpSpPr/>
          <p:nvPr/>
        </p:nvGrpSpPr>
        <p:grpSpPr>
          <a:xfrm>
            <a:off x="3636303" y="5714704"/>
            <a:ext cx="1871395" cy="276999"/>
            <a:chOff x="5660081" y="5714704"/>
            <a:chExt cx="1871395" cy="276999"/>
          </a:xfrm>
        </p:grpSpPr>
        <p:grpSp>
          <p:nvGrpSpPr>
            <p:cNvPr id="12" name="Group 11"/>
            <p:cNvGrpSpPr/>
            <p:nvPr/>
          </p:nvGrpSpPr>
          <p:grpSpPr>
            <a:xfrm>
              <a:off x="5660081" y="5714704"/>
              <a:ext cx="938901" cy="276999"/>
              <a:chOff x="5190476" y="1699849"/>
              <a:chExt cx="938901" cy="276999"/>
            </a:xfrm>
          </p:grpSpPr>
          <p:sp>
            <p:nvSpPr>
              <p:cNvPr id="13" name="Rectangle 12"/>
              <p:cNvSpPr/>
              <p:nvPr/>
            </p:nvSpPr>
            <p:spPr>
              <a:xfrm>
                <a:off x="5190476" y="1784348"/>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p>
            </p:txBody>
          </p:sp>
          <p:sp>
            <p:nvSpPr>
              <p:cNvPr id="14" name="TextBox 13"/>
              <p:cNvSpPr txBox="1"/>
              <p:nvPr/>
            </p:nvSpPr>
            <p:spPr>
              <a:xfrm>
                <a:off x="5252214" y="1699849"/>
                <a:ext cx="877163" cy="276999"/>
              </a:xfrm>
              <a:prstGeom prst="rect">
                <a:avLst/>
              </a:prstGeom>
              <a:noFill/>
            </p:spPr>
            <p:txBody>
              <a:bodyPr wrap="none" rtlCol="0" anchor="ctr">
                <a:spAutoFit/>
              </a:bodyPr>
              <a:lstStyle/>
              <a:p>
                <a:r>
                  <a:rPr lang="en-US" sz="1200" b="1" baseline="0" dirty="0" smtClean="0">
                    <a:solidFill>
                      <a:srgbClr val="000000"/>
                    </a:solidFill>
                  </a:rPr>
                  <a:t>Definitely</a:t>
                </a:r>
              </a:p>
            </p:txBody>
          </p:sp>
        </p:grpSp>
        <p:grpSp>
          <p:nvGrpSpPr>
            <p:cNvPr id="15" name="Group 14"/>
            <p:cNvGrpSpPr/>
            <p:nvPr/>
          </p:nvGrpSpPr>
          <p:grpSpPr>
            <a:xfrm>
              <a:off x="6618223" y="5714704"/>
              <a:ext cx="913253" cy="276999"/>
              <a:chOff x="4782049" y="1699849"/>
              <a:chExt cx="913253" cy="276999"/>
            </a:xfrm>
          </p:grpSpPr>
          <p:sp>
            <p:nvSpPr>
              <p:cNvPr id="16" name="Rectangle 15"/>
              <p:cNvSpPr/>
              <p:nvPr/>
            </p:nvSpPr>
            <p:spPr>
              <a:xfrm>
                <a:off x="4782049" y="1784348"/>
                <a:ext cx="108000" cy="10800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p>
            </p:txBody>
          </p:sp>
          <p:sp>
            <p:nvSpPr>
              <p:cNvPr id="17" name="TextBox 16"/>
              <p:cNvSpPr txBox="1"/>
              <p:nvPr/>
            </p:nvSpPr>
            <p:spPr>
              <a:xfrm>
                <a:off x="4843787" y="1699849"/>
                <a:ext cx="851515" cy="276999"/>
              </a:xfrm>
              <a:prstGeom prst="rect">
                <a:avLst/>
              </a:prstGeom>
              <a:noFill/>
            </p:spPr>
            <p:txBody>
              <a:bodyPr wrap="none" rtlCol="0" anchor="ctr">
                <a:spAutoFit/>
              </a:bodyPr>
              <a:lstStyle/>
              <a:p>
                <a:r>
                  <a:rPr lang="en-US" sz="1200" b="1" baseline="0" dirty="0" smtClean="0">
                    <a:solidFill>
                      <a:srgbClr val="000000"/>
                    </a:solidFill>
                  </a:rPr>
                  <a:t>Probably</a:t>
                </a:r>
              </a:p>
            </p:txBody>
          </p:sp>
        </p:grpSp>
      </p:grpSp>
    </p:spTree>
    <p:extLst>
      <p:ext uri="{BB962C8B-B14F-4D97-AF65-F5344CB8AC3E}">
        <p14:creationId xmlns:p14="http://schemas.microsoft.com/office/powerpoint/2010/main" val="510879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184328028"/>
              </p:ext>
            </p:extLst>
          </p:nvPr>
        </p:nvGraphicFramePr>
        <p:xfrm>
          <a:off x="64220" y="1993833"/>
          <a:ext cx="9015561" cy="3632867"/>
        </p:xfrm>
        <a:graphic>
          <a:graphicData uri="http://schemas.openxmlformats.org/drawingml/2006/table">
            <a:tbl>
              <a:tblPr firstRow="1" bandRow="1">
                <a:tableStyleId>{E8034E78-7F5D-4C2E-B375-FC64B27BC917}</a:tableStyleId>
              </a:tblPr>
              <a:tblGrid>
                <a:gridCol w="2386977"/>
                <a:gridCol w="2598860"/>
                <a:gridCol w="3539404"/>
                <a:gridCol w="490320"/>
              </a:tblGrid>
              <a:tr h="461990">
                <a:tc>
                  <a:txBody>
                    <a:bodyPr/>
                    <a:lstStyle/>
                    <a:p>
                      <a:pPr algn="r" fontAlgn="ctr"/>
                      <a:endParaRPr lang="en-US" sz="1200" b="1" i="0" u="none" strike="noStrike" dirty="0">
                        <a:solidFill>
                          <a:srgbClr val="000000"/>
                        </a:solidFill>
                        <a:effectLst/>
                        <a:latin typeface="Century Gothic"/>
                      </a:endParaRPr>
                    </a:p>
                  </a:txBody>
                  <a:tcPr marL="360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sz="1200" b="1" i="0" u="none" strike="noStrike" dirty="0">
                        <a:solidFill>
                          <a:srgbClr val="000000"/>
                        </a:solidFill>
                        <a:effectLst/>
                        <a:latin typeface="Century Gothic"/>
                      </a:endParaRPr>
                    </a:p>
                  </a:txBody>
                  <a:tcPr marL="360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r>
                        <a:rPr lang="en-US" sz="1200" b="1" i="0" u="none" strike="noStrike" dirty="0" smtClean="0">
                          <a:solidFill>
                            <a:srgbClr val="FFFFFF"/>
                          </a:solidFill>
                          <a:effectLst/>
                          <a:latin typeface="Century Gothic"/>
                          <a:cs typeface="Century Gothic"/>
                        </a:rPr>
                        <a:t>Not Sure</a:t>
                      </a:r>
                      <a:endParaRPr lang="en-US" sz="1000" b="0" i="0" u="none" strike="noStrike" dirty="0" smtClean="0">
                        <a:solidFill>
                          <a:srgbClr val="FFFFFF"/>
                        </a:solidFill>
                        <a:effectLst/>
                        <a:latin typeface="Century Gothic"/>
                        <a:cs typeface="Century Gothic"/>
                      </a:endParaRPr>
                    </a:p>
                  </a:txBody>
                  <a:tcPr marL="12700" marR="12700" marT="1270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056959">
                <a:tc>
                  <a:txBody>
                    <a:bodyPr/>
                    <a:lstStyle/>
                    <a:p>
                      <a:pPr algn="r" fontAlgn="ct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lnSpc>
                          <a:spcPct val="90000"/>
                        </a:lnSpc>
                      </a:pPr>
                      <a:r>
                        <a:rPr lang="en-US" sz="1200" b="1" i="0" u="none" strike="noStrike" dirty="0" smtClean="0">
                          <a:solidFill>
                            <a:srgbClr val="000000"/>
                          </a:solidFill>
                          <a:effectLst/>
                          <a:latin typeface="Century Gothic"/>
                        </a:rPr>
                        <a:t>Making a significant and immediate increase</a:t>
                      </a:r>
                      <a:r>
                        <a:rPr lang="en-US" sz="1200" b="1" i="0" u="none" strike="noStrike" baseline="0" dirty="0" smtClean="0">
                          <a:solidFill>
                            <a:srgbClr val="000000"/>
                          </a:solidFill>
                          <a:effectLst/>
                          <a:latin typeface="Century Gothic"/>
                        </a:rPr>
                        <a:t> to the minimum wage</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b="1" i="0" u="none" strike="noStrike" dirty="0">
                          <a:solidFill>
                            <a:srgbClr val="000000"/>
                          </a:solidFill>
                          <a:effectLst/>
                          <a:latin typeface="Century Gothic"/>
                        </a:rPr>
                        <a:t>3</a:t>
                      </a:r>
                      <a:r>
                        <a:rPr lang="en-US" sz="1200" b="1" i="0" u="none" strike="noStrike" dirty="0" smtClean="0">
                          <a:solidFill>
                            <a:srgbClr val="000000"/>
                          </a:solidFill>
                          <a:effectLst/>
                          <a:latin typeface="Century Gothic"/>
                        </a:rPr>
                        <a:t>%</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056959">
                <a:tc>
                  <a:txBody>
                    <a:bodyPr/>
                    <a:lstStyle/>
                    <a:p>
                      <a:pPr algn="r" fontAlgn="ct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sz="1200" b="1" i="0" u="none" strike="noStrike" dirty="0" smtClean="0">
                          <a:solidFill>
                            <a:srgbClr val="000000"/>
                          </a:solidFill>
                          <a:effectLst/>
                          <a:latin typeface="Century Gothic"/>
                        </a:rPr>
                        <a:t>Reviewing and adjusting the minimum wage on a regular basis</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1" i="0" u="none" strike="noStrike" dirty="0">
                          <a:solidFill>
                            <a:srgbClr val="000000"/>
                          </a:solidFill>
                          <a:effectLst/>
                          <a:latin typeface="Century Gothic"/>
                        </a:rPr>
                        <a:t>1</a:t>
                      </a:r>
                      <a:r>
                        <a:rPr lang="en-US" sz="1200" b="1" i="0" u="none" strike="noStrike" dirty="0" smtClean="0">
                          <a:solidFill>
                            <a:srgbClr val="000000"/>
                          </a:solidFill>
                          <a:effectLst/>
                          <a:latin typeface="Century Gothic"/>
                        </a:rPr>
                        <a:t>%</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056959">
                <a:tc>
                  <a:txBody>
                    <a:bodyPr/>
                    <a:lstStyle/>
                    <a:p>
                      <a:pPr algn="r" fontAlgn="ct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lnSpc>
                          <a:spcPct val="90000"/>
                        </a:lnSpc>
                      </a:pPr>
                      <a:r>
                        <a:rPr lang="en-US" sz="1200" b="1" i="0" u="none" strike="noStrike" dirty="0" smtClean="0">
                          <a:solidFill>
                            <a:srgbClr val="000000"/>
                          </a:solidFill>
                          <a:effectLst/>
                          <a:latin typeface="Century Gothic"/>
                        </a:rPr>
                        <a:t>Eliminating</a:t>
                      </a:r>
                      <a:r>
                        <a:rPr lang="en-US" sz="1200" b="1" i="0" u="none" strike="noStrike" baseline="0" dirty="0" smtClean="0">
                          <a:solidFill>
                            <a:srgbClr val="000000"/>
                          </a:solidFill>
                          <a:effectLst/>
                          <a:latin typeface="Century Gothic"/>
                        </a:rPr>
                        <a:t> the liquor server wage ($9) so that liquor servers receive the same minimum wage as other workers</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b="1" i="0" u="none" strike="noStrike" dirty="0">
                          <a:solidFill>
                            <a:srgbClr val="000000"/>
                          </a:solidFill>
                          <a:effectLst/>
                          <a:latin typeface="Century Gothic"/>
                        </a:rPr>
                        <a:t>6</a:t>
                      </a:r>
                      <a:r>
                        <a:rPr lang="en-US" sz="1200" b="1" i="0" u="none" strike="noStrike" dirty="0" smtClean="0">
                          <a:solidFill>
                            <a:srgbClr val="000000"/>
                          </a:solidFill>
                          <a:effectLst/>
                          <a:latin typeface="Century Gothic"/>
                        </a:rPr>
                        <a:t>%</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graphicFrame>
        <p:nvGraphicFramePr>
          <p:cNvPr id="8" name="Chart Placeholder 5"/>
          <p:cNvGraphicFramePr>
            <a:graphicFrameLocks/>
          </p:cNvGraphicFramePr>
          <p:nvPr>
            <p:extLst>
              <p:ext uri="{D42A27DB-BD31-4B8C-83A1-F6EECF244321}">
                <p14:modId xmlns:p14="http://schemas.microsoft.com/office/powerpoint/2010/main" val="2583668671"/>
              </p:ext>
            </p:extLst>
          </p:nvPr>
        </p:nvGraphicFramePr>
        <p:xfrm>
          <a:off x="5243088" y="2064085"/>
          <a:ext cx="3931514" cy="381358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High level of agreement from residents on making a “significant and immediate” increase to the minimum wage, as well as eliminating the liquor server wage.</a:t>
            </a:r>
            <a:endParaRPr lang="en-US" dirty="0"/>
          </a:p>
        </p:txBody>
      </p:sp>
      <p:sp>
        <p:nvSpPr>
          <p:cNvPr id="4" name="Text Placeholder 3"/>
          <p:cNvSpPr>
            <a:spLocks noGrp="1"/>
          </p:cNvSpPr>
          <p:nvPr>
            <p:ph type="body" sz="quarter" idx="12"/>
          </p:nvPr>
        </p:nvSpPr>
        <p:spPr/>
        <p:txBody>
          <a:bodyPr/>
          <a:lstStyle/>
          <a:p>
            <a:r>
              <a:rPr lang="en-US" dirty="0" smtClean="0"/>
              <a:t>Proposals on the Minimum Wage</a:t>
            </a:r>
            <a:endParaRPr lang="en-US" dirty="0"/>
          </a:p>
        </p:txBody>
      </p:sp>
      <p:sp>
        <p:nvSpPr>
          <p:cNvPr id="5" name="Slide Number Placeholder 4"/>
          <p:cNvSpPr>
            <a:spLocks noGrp="1"/>
          </p:cNvSpPr>
          <p:nvPr>
            <p:ph type="sldNum" sz="quarter" idx="4"/>
          </p:nvPr>
        </p:nvSpPr>
        <p:spPr/>
        <p:txBody>
          <a:bodyPr/>
          <a:lstStyle/>
          <a:p>
            <a:pPr>
              <a:defRPr/>
            </a:pPr>
            <a:fld id="{7476A8DF-D2B0-4057-9AE9-F89CB11334CE}" type="slidenum">
              <a:rPr lang="en-US" smtClean="0"/>
              <a:pPr>
                <a:defRPr/>
              </a:pPr>
              <a:t>5</a:t>
            </a:fld>
            <a:endParaRPr lang="en-US" dirty="0"/>
          </a:p>
        </p:txBody>
      </p:sp>
      <p:sp>
        <p:nvSpPr>
          <p:cNvPr id="6" name="TextBox 5"/>
          <p:cNvSpPr txBox="1"/>
          <p:nvPr/>
        </p:nvSpPr>
        <p:spPr>
          <a:xfrm>
            <a:off x="0" y="6039297"/>
            <a:ext cx="9042400" cy="420628"/>
          </a:xfrm>
          <a:prstGeom prst="rect">
            <a:avLst/>
          </a:prstGeom>
          <a:noFill/>
        </p:spPr>
        <p:txBody>
          <a:bodyPr wrap="square" rtlCol="0" anchor="b">
            <a:spAutoFit/>
          </a:bodyPr>
          <a:lstStyle/>
          <a:p>
            <a:pPr>
              <a:lnSpc>
                <a:spcPct val="80000"/>
              </a:lnSpc>
              <a:spcBef>
                <a:spcPts val="600"/>
              </a:spcBef>
            </a:pPr>
            <a:r>
              <a:rPr lang="en-US" sz="1000" baseline="0" dirty="0" smtClean="0">
                <a:solidFill>
                  <a:srgbClr val="000000"/>
                </a:solidFill>
              </a:rPr>
              <a:t>Base: All respondents (n=</a:t>
            </a:r>
            <a:r>
              <a:rPr lang="en-US" sz="1000" dirty="0" smtClean="0">
                <a:solidFill>
                  <a:srgbClr val="000000"/>
                </a:solidFill>
              </a:rPr>
              <a:t>801</a:t>
            </a:r>
            <a:r>
              <a:rPr lang="en-US" sz="1000" baseline="0" dirty="0" smtClean="0">
                <a:solidFill>
                  <a:srgbClr val="000000"/>
                </a:solidFill>
              </a:rPr>
              <a:t>)</a:t>
            </a:r>
          </a:p>
          <a:p>
            <a:pPr>
              <a:lnSpc>
                <a:spcPct val="80000"/>
              </a:lnSpc>
              <a:spcBef>
                <a:spcPts val="600"/>
              </a:spcBef>
            </a:pPr>
            <a:r>
              <a:rPr lang="en-US" sz="1000" dirty="0">
                <a:solidFill>
                  <a:srgbClr val="000000"/>
                </a:solidFill>
                <a:ea typeface="Lucida Grande"/>
                <a:cs typeface="Century Gothic"/>
              </a:rPr>
              <a:t>Thinking about British Columbia, do you support or oppose each of the following </a:t>
            </a:r>
            <a:r>
              <a:rPr lang="en-US" sz="1000" dirty="0" smtClean="0">
                <a:solidFill>
                  <a:srgbClr val="000000"/>
                </a:solidFill>
                <a:ea typeface="Lucida Grande"/>
                <a:cs typeface="Century Gothic"/>
              </a:rPr>
              <a:t>proposals</a:t>
            </a:r>
            <a:r>
              <a:rPr lang="en-US" sz="1000" dirty="0" smtClean="0">
                <a:solidFill>
                  <a:srgbClr val="000000"/>
                </a:solidFill>
                <a:ea typeface="Century Gothic"/>
                <a:cs typeface="Century Gothic"/>
              </a:rPr>
              <a:t>? </a:t>
            </a:r>
            <a:endParaRPr lang="en-US" sz="1000" dirty="0">
              <a:cs typeface="Century Gothic"/>
            </a:endParaRPr>
          </a:p>
        </p:txBody>
      </p:sp>
      <p:sp>
        <p:nvSpPr>
          <p:cNvPr id="10" name="TextBox 9"/>
          <p:cNvSpPr txBox="1"/>
          <p:nvPr/>
        </p:nvSpPr>
        <p:spPr>
          <a:xfrm>
            <a:off x="1357248" y="1788296"/>
            <a:ext cx="870989" cy="306467"/>
          </a:xfrm>
          <a:prstGeom prst="roundRect">
            <a:avLst/>
          </a:prstGeom>
          <a:solidFill>
            <a:schemeClr val="tx1"/>
          </a:solidFill>
        </p:spPr>
        <p:txBody>
          <a:bodyPr wrap="none" rtlCol="0" anchor="ctr">
            <a:spAutoFit/>
          </a:bodyPr>
          <a:lstStyle/>
          <a:p>
            <a:pPr algn="ctr"/>
            <a:r>
              <a:rPr lang="en-US" sz="1200" b="1" baseline="0" dirty="0" smtClean="0">
                <a:solidFill>
                  <a:schemeClr val="bg1"/>
                </a:solidFill>
                <a:latin typeface="Century Gothic"/>
                <a:cs typeface="Century Gothic"/>
              </a:rPr>
              <a:t>Disagree</a:t>
            </a:r>
          </a:p>
        </p:txBody>
      </p:sp>
      <p:sp>
        <p:nvSpPr>
          <p:cNvPr id="11" name="TextBox 10"/>
          <p:cNvSpPr txBox="1"/>
          <p:nvPr/>
        </p:nvSpPr>
        <p:spPr>
          <a:xfrm>
            <a:off x="5280325" y="1788296"/>
            <a:ext cx="671334" cy="306467"/>
          </a:xfrm>
          <a:prstGeom prst="roundRect">
            <a:avLst/>
          </a:prstGeom>
          <a:solidFill>
            <a:schemeClr val="tx1"/>
          </a:solidFill>
        </p:spPr>
        <p:txBody>
          <a:bodyPr wrap="none" rtlCol="0" anchor="ctr">
            <a:spAutoFit/>
          </a:bodyPr>
          <a:lstStyle/>
          <a:p>
            <a:pPr algn="ctr"/>
            <a:r>
              <a:rPr lang="en-US" sz="1200" b="1" baseline="0" dirty="0" smtClean="0">
                <a:solidFill>
                  <a:schemeClr val="bg1"/>
                </a:solidFill>
                <a:latin typeface="Century Gothic"/>
                <a:cs typeface="Century Gothic"/>
              </a:rPr>
              <a:t>Agree</a:t>
            </a:r>
          </a:p>
        </p:txBody>
      </p:sp>
      <p:graphicFrame>
        <p:nvGraphicFramePr>
          <p:cNvPr id="12" name="Chart Placeholder 5"/>
          <p:cNvGraphicFramePr>
            <a:graphicFrameLocks/>
          </p:cNvGraphicFramePr>
          <p:nvPr>
            <p:extLst>
              <p:ext uri="{D42A27DB-BD31-4B8C-83A1-F6EECF244321}">
                <p14:modId xmlns:p14="http://schemas.microsoft.com/office/powerpoint/2010/main" val="1502031005"/>
              </p:ext>
            </p:extLst>
          </p:nvPr>
        </p:nvGraphicFramePr>
        <p:xfrm>
          <a:off x="17463" y="2064085"/>
          <a:ext cx="2197474" cy="3813587"/>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5917772" y="5791933"/>
            <a:ext cx="1332864" cy="276999"/>
            <a:chOff x="5190476" y="1699849"/>
            <a:chExt cx="1332864" cy="276999"/>
          </a:xfrm>
        </p:grpSpPr>
        <p:sp>
          <p:nvSpPr>
            <p:cNvPr id="14" name="Rectangle 13"/>
            <p:cNvSpPr/>
            <p:nvPr/>
          </p:nvSpPr>
          <p:spPr>
            <a:xfrm>
              <a:off x="5190476" y="1784348"/>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p>
          </p:txBody>
        </p:sp>
        <p:sp>
          <p:nvSpPr>
            <p:cNvPr id="15" name="TextBox 14"/>
            <p:cNvSpPr txBox="1"/>
            <p:nvPr/>
          </p:nvSpPr>
          <p:spPr>
            <a:xfrm>
              <a:off x="5252214" y="1699849"/>
              <a:ext cx="1271126" cy="276999"/>
            </a:xfrm>
            <a:prstGeom prst="rect">
              <a:avLst/>
            </a:prstGeom>
            <a:noFill/>
          </p:spPr>
          <p:txBody>
            <a:bodyPr wrap="none" rtlCol="0" anchor="ctr">
              <a:spAutoFit/>
            </a:bodyPr>
            <a:lstStyle/>
            <a:p>
              <a:r>
                <a:rPr lang="en-US" sz="1200" b="1" baseline="0" dirty="0" smtClean="0">
                  <a:solidFill>
                    <a:srgbClr val="000000"/>
                  </a:solidFill>
                </a:rPr>
                <a:t>Strongly agree</a:t>
              </a:r>
            </a:p>
          </p:txBody>
        </p:sp>
      </p:grpSp>
      <p:grpSp>
        <p:nvGrpSpPr>
          <p:cNvPr id="16" name="Group 15"/>
          <p:cNvGrpSpPr/>
          <p:nvPr/>
        </p:nvGrpSpPr>
        <p:grpSpPr>
          <a:xfrm>
            <a:off x="7261789" y="5791933"/>
            <a:ext cx="1523722" cy="276999"/>
            <a:chOff x="4782049" y="1699849"/>
            <a:chExt cx="1523722" cy="276999"/>
          </a:xfrm>
        </p:grpSpPr>
        <p:sp>
          <p:nvSpPr>
            <p:cNvPr id="17" name="Rectangle 16"/>
            <p:cNvSpPr/>
            <p:nvPr/>
          </p:nvSpPr>
          <p:spPr>
            <a:xfrm>
              <a:off x="4782049" y="1784348"/>
              <a:ext cx="108000" cy="10800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p>
          </p:txBody>
        </p:sp>
        <p:sp>
          <p:nvSpPr>
            <p:cNvPr id="18" name="TextBox 17"/>
            <p:cNvSpPr txBox="1"/>
            <p:nvPr/>
          </p:nvSpPr>
          <p:spPr>
            <a:xfrm>
              <a:off x="4843787" y="1699849"/>
              <a:ext cx="1461984" cy="276999"/>
            </a:xfrm>
            <a:prstGeom prst="rect">
              <a:avLst/>
            </a:prstGeom>
            <a:noFill/>
          </p:spPr>
          <p:txBody>
            <a:bodyPr wrap="none" rtlCol="0" anchor="ctr">
              <a:spAutoFit/>
            </a:bodyPr>
            <a:lstStyle/>
            <a:p>
              <a:r>
                <a:rPr lang="en-US" sz="1200" b="1" baseline="0" dirty="0" smtClean="0">
                  <a:solidFill>
                    <a:srgbClr val="000000"/>
                  </a:solidFill>
                </a:rPr>
                <a:t>Somewhat</a:t>
              </a:r>
              <a:r>
                <a:rPr lang="en-US" sz="1200" b="1" dirty="0" smtClean="0">
                  <a:solidFill>
                    <a:srgbClr val="000000"/>
                  </a:solidFill>
                </a:rPr>
                <a:t> agree</a:t>
              </a:r>
              <a:endParaRPr lang="en-US" sz="1200" b="1" baseline="0" dirty="0" smtClean="0">
                <a:solidFill>
                  <a:srgbClr val="000000"/>
                </a:solidFill>
              </a:endParaRPr>
            </a:p>
          </p:txBody>
        </p:sp>
      </p:grpSp>
      <p:grpSp>
        <p:nvGrpSpPr>
          <p:cNvPr id="19" name="Group 18"/>
          <p:cNvGrpSpPr/>
          <p:nvPr/>
        </p:nvGrpSpPr>
        <p:grpSpPr>
          <a:xfrm>
            <a:off x="1716601" y="5791933"/>
            <a:ext cx="1535963" cy="276999"/>
            <a:chOff x="5153705" y="1699849"/>
            <a:chExt cx="1535963" cy="276999"/>
          </a:xfrm>
        </p:grpSpPr>
        <p:sp>
          <p:nvSpPr>
            <p:cNvPr id="20" name="Rectangle 19"/>
            <p:cNvSpPr/>
            <p:nvPr/>
          </p:nvSpPr>
          <p:spPr>
            <a:xfrm>
              <a:off x="6581668" y="1784348"/>
              <a:ext cx="108000"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p>
          </p:txBody>
        </p:sp>
        <p:sp>
          <p:nvSpPr>
            <p:cNvPr id="21" name="TextBox 20"/>
            <p:cNvSpPr txBox="1"/>
            <p:nvPr/>
          </p:nvSpPr>
          <p:spPr>
            <a:xfrm>
              <a:off x="5153705" y="1699849"/>
              <a:ext cx="1477312" cy="276999"/>
            </a:xfrm>
            <a:prstGeom prst="rect">
              <a:avLst/>
            </a:prstGeom>
            <a:noFill/>
          </p:spPr>
          <p:txBody>
            <a:bodyPr wrap="none" rtlCol="0" anchor="ctr">
              <a:spAutoFit/>
            </a:bodyPr>
            <a:lstStyle/>
            <a:p>
              <a:pPr algn="r"/>
              <a:r>
                <a:rPr lang="en-US" sz="1200" b="1" baseline="0" dirty="0" smtClean="0">
                  <a:solidFill>
                    <a:srgbClr val="000000"/>
                  </a:solidFill>
                </a:rPr>
                <a:t>Strongly</a:t>
              </a:r>
              <a:r>
                <a:rPr lang="en-US" sz="1200" b="1" dirty="0" smtClean="0">
                  <a:solidFill>
                    <a:srgbClr val="000000"/>
                  </a:solidFill>
                </a:rPr>
                <a:t> disagree</a:t>
              </a:r>
              <a:endParaRPr lang="en-US" sz="1200" b="1" baseline="0" dirty="0" smtClean="0">
                <a:solidFill>
                  <a:srgbClr val="000000"/>
                </a:solidFill>
              </a:endParaRPr>
            </a:p>
          </p:txBody>
        </p:sp>
      </p:grpSp>
      <p:grpSp>
        <p:nvGrpSpPr>
          <p:cNvPr id="22" name="Group 21"/>
          <p:cNvGrpSpPr/>
          <p:nvPr/>
        </p:nvGrpSpPr>
        <p:grpSpPr>
          <a:xfrm>
            <a:off x="-25754" y="5791933"/>
            <a:ext cx="1738622" cy="276999"/>
            <a:chOff x="4745277" y="1699849"/>
            <a:chExt cx="1738622" cy="276999"/>
          </a:xfrm>
        </p:grpSpPr>
        <p:sp>
          <p:nvSpPr>
            <p:cNvPr id="23" name="Rectangle 22"/>
            <p:cNvSpPr/>
            <p:nvPr/>
          </p:nvSpPr>
          <p:spPr>
            <a:xfrm>
              <a:off x="6375899" y="1784348"/>
              <a:ext cx="108000" cy="108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p>
          </p:txBody>
        </p:sp>
        <p:sp>
          <p:nvSpPr>
            <p:cNvPr id="24" name="TextBox 23"/>
            <p:cNvSpPr txBox="1"/>
            <p:nvPr/>
          </p:nvSpPr>
          <p:spPr>
            <a:xfrm>
              <a:off x="4745277" y="1699849"/>
              <a:ext cx="1668170" cy="276999"/>
            </a:xfrm>
            <a:prstGeom prst="rect">
              <a:avLst/>
            </a:prstGeom>
            <a:noFill/>
          </p:spPr>
          <p:txBody>
            <a:bodyPr wrap="none" rtlCol="0" anchor="ctr">
              <a:spAutoFit/>
            </a:bodyPr>
            <a:lstStyle/>
            <a:p>
              <a:pPr algn="r"/>
              <a:r>
                <a:rPr lang="en-US" sz="1200" b="1" baseline="0" dirty="0" smtClean="0">
                  <a:solidFill>
                    <a:srgbClr val="000000"/>
                  </a:solidFill>
                </a:rPr>
                <a:t>Somewhat disagree</a:t>
              </a:r>
            </a:p>
          </p:txBody>
        </p:sp>
      </p:grpSp>
    </p:spTree>
    <p:extLst>
      <p:ext uri="{BB962C8B-B14F-4D97-AF65-F5344CB8AC3E}">
        <p14:creationId xmlns:p14="http://schemas.microsoft.com/office/powerpoint/2010/main" val="2975910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243225654"/>
              </p:ext>
            </p:extLst>
          </p:nvPr>
        </p:nvGraphicFramePr>
        <p:xfrm>
          <a:off x="64220" y="1993833"/>
          <a:ext cx="9015561" cy="3797807"/>
        </p:xfrm>
        <a:graphic>
          <a:graphicData uri="http://schemas.openxmlformats.org/drawingml/2006/table">
            <a:tbl>
              <a:tblPr firstRow="1" bandRow="1">
                <a:tableStyleId>{E8034E78-7F5D-4C2E-B375-FC64B27BC917}</a:tableStyleId>
              </a:tblPr>
              <a:tblGrid>
                <a:gridCol w="2720483"/>
                <a:gridCol w="2800003"/>
                <a:gridCol w="3004755"/>
                <a:gridCol w="490320"/>
              </a:tblGrid>
              <a:tr h="241722">
                <a:tc>
                  <a:txBody>
                    <a:bodyPr/>
                    <a:lstStyle/>
                    <a:p>
                      <a:pPr algn="r" fontAlgn="ctr"/>
                      <a:endParaRPr lang="en-US" sz="1200" b="1" i="0" u="none" strike="noStrike" dirty="0">
                        <a:solidFill>
                          <a:srgbClr val="000000"/>
                        </a:solidFill>
                        <a:effectLst/>
                        <a:latin typeface="Century Gothic"/>
                      </a:endParaRPr>
                    </a:p>
                  </a:txBody>
                  <a:tcPr marL="360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sz="1200" b="1" i="0" u="none" strike="noStrike" dirty="0">
                        <a:solidFill>
                          <a:srgbClr val="000000"/>
                        </a:solidFill>
                        <a:effectLst/>
                        <a:latin typeface="Century Gothic"/>
                      </a:endParaRPr>
                    </a:p>
                  </a:txBody>
                  <a:tcPr marL="360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r>
                        <a:rPr lang="en-US" sz="1200" b="1" i="0" u="none" strike="noStrike" dirty="0" smtClean="0">
                          <a:solidFill>
                            <a:srgbClr val="FFFFFF"/>
                          </a:solidFill>
                          <a:effectLst/>
                          <a:latin typeface="Century Gothic"/>
                          <a:cs typeface="Century Gothic"/>
                        </a:rPr>
                        <a:t>Not Sure</a:t>
                      </a:r>
                      <a:endParaRPr lang="en-US" sz="1000" b="0" i="0" u="none" strike="noStrike" dirty="0" smtClean="0">
                        <a:solidFill>
                          <a:srgbClr val="FFFFFF"/>
                        </a:solidFill>
                        <a:effectLst/>
                        <a:latin typeface="Century Gothic"/>
                        <a:cs typeface="Century Gothic"/>
                      </a:endParaRPr>
                    </a:p>
                  </a:txBody>
                  <a:tcPr marL="12700" marR="12700" marT="1270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698500">
                <a:tc>
                  <a:txBody>
                    <a:bodyPr/>
                    <a:lstStyle/>
                    <a:p>
                      <a:pPr algn="r" fontAlgn="ct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lnSpc>
                          <a:spcPct val="90000"/>
                        </a:lnSpc>
                      </a:pPr>
                      <a:r>
                        <a:rPr lang="en-US" sz="1100" b="1" i="0" u="none" strike="noStrike" dirty="0" smtClean="0">
                          <a:solidFill>
                            <a:srgbClr val="000000"/>
                          </a:solidFill>
                          <a:effectLst/>
                          <a:latin typeface="Century Gothic"/>
                        </a:rPr>
                        <a:t>A $15/</a:t>
                      </a:r>
                      <a:r>
                        <a:rPr lang="en-US" sz="1100" b="1" i="0" u="none" strike="noStrike" dirty="0" err="1" smtClean="0">
                          <a:solidFill>
                            <a:srgbClr val="000000"/>
                          </a:solidFill>
                          <a:effectLst/>
                          <a:latin typeface="Century Gothic"/>
                        </a:rPr>
                        <a:t>hr</a:t>
                      </a:r>
                      <a:r>
                        <a:rPr lang="en-US" sz="1100" b="1" i="0" u="none" strike="noStrike" dirty="0" smtClean="0">
                          <a:solidFill>
                            <a:srgbClr val="000000"/>
                          </a:solidFill>
                          <a:effectLst/>
                          <a:latin typeface="Century Gothic"/>
                        </a:rPr>
                        <a:t> minimum wage is acceptable, </a:t>
                      </a:r>
                    </a:p>
                    <a:p>
                      <a:pPr algn="ctr" fontAlgn="ctr">
                        <a:lnSpc>
                          <a:spcPct val="90000"/>
                        </a:lnSpc>
                      </a:pPr>
                      <a:r>
                        <a:rPr lang="en-US" sz="1100" b="1" i="0" u="none" strike="noStrike" dirty="0" smtClean="0">
                          <a:solidFill>
                            <a:srgbClr val="000000"/>
                          </a:solidFill>
                          <a:effectLst/>
                          <a:latin typeface="Century Gothic"/>
                        </a:rPr>
                        <a:t>given the current economic conditions</a:t>
                      </a:r>
                    </a:p>
                    <a:p>
                      <a:pPr algn="ctr" fontAlgn="ctr">
                        <a:lnSpc>
                          <a:spcPct val="90000"/>
                        </a:lnSpc>
                      </a:pPr>
                      <a:r>
                        <a:rPr lang="en-US" sz="1100" b="1" i="0" u="none" strike="noStrike" baseline="0" dirty="0" smtClean="0">
                          <a:solidFill>
                            <a:srgbClr val="000000"/>
                          </a:solidFill>
                          <a:effectLst/>
                          <a:latin typeface="Century Gothic"/>
                        </a:rPr>
                        <a:t>in British Columbia</a:t>
                      </a:r>
                      <a:endParaRPr lang="en-US" sz="11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b="1" i="0" u="none" strike="noStrike" dirty="0">
                          <a:solidFill>
                            <a:srgbClr val="000000"/>
                          </a:solidFill>
                          <a:effectLst/>
                          <a:latin typeface="Century Gothic"/>
                        </a:rPr>
                        <a:t>5</a:t>
                      </a:r>
                      <a:r>
                        <a:rPr lang="en-US" sz="1200" b="1" i="0" u="none" strike="noStrike" dirty="0" smtClean="0">
                          <a:solidFill>
                            <a:srgbClr val="000000"/>
                          </a:solidFill>
                          <a:effectLst/>
                          <a:latin typeface="Century Gothic"/>
                        </a:rPr>
                        <a:t>%</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698500">
                <a:tc>
                  <a:txBody>
                    <a:bodyPr/>
                    <a:lstStyle/>
                    <a:p>
                      <a:pPr algn="r" fontAlgn="ct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sz="1100" b="1" i="0" u="none" strike="noStrike" dirty="0" smtClean="0">
                          <a:solidFill>
                            <a:srgbClr val="000000"/>
                          </a:solidFill>
                          <a:effectLst/>
                          <a:latin typeface="Century Gothic"/>
                        </a:rPr>
                        <a:t>A $15/</a:t>
                      </a:r>
                      <a:r>
                        <a:rPr lang="en-US" sz="1100" b="1" i="0" u="none" strike="noStrike" dirty="0" err="1" smtClean="0">
                          <a:solidFill>
                            <a:srgbClr val="000000"/>
                          </a:solidFill>
                          <a:effectLst/>
                          <a:latin typeface="Century Gothic"/>
                        </a:rPr>
                        <a:t>hr</a:t>
                      </a:r>
                      <a:r>
                        <a:rPr lang="en-US" sz="1100" b="1" i="0" u="none" strike="noStrike" dirty="0" smtClean="0">
                          <a:solidFill>
                            <a:srgbClr val="000000"/>
                          </a:solidFill>
                          <a:effectLst/>
                          <a:latin typeface="Century Gothic"/>
                        </a:rPr>
                        <a:t> minimum wage is an important part of a comprehensive poverty reduction plan</a:t>
                      </a:r>
                      <a:endParaRPr lang="en-US" sz="11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1" i="0" u="none" strike="noStrike" dirty="0">
                          <a:solidFill>
                            <a:srgbClr val="000000"/>
                          </a:solidFill>
                          <a:effectLst/>
                          <a:latin typeface="Century Gothic"/>
                        </a:rPr>
                        <a:t>4%</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98500">
                <a:tc>
                  <a:txBody>
                    <a:bodyPr/>
                    <a:lstStyle/>
                    <a:p>
                      <a:pPr algn="r" fontAlgn="ct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lnSpc>
                          <a:spcPct val="90000"/>
                        </a:lnSpc>
                      </a:pPr>
                      <a:r>
                        <a:rPr lang="en-US" sz="1100" b="1" i="0" u="none" strike="noStrike" dirty="0" smtClean="0">
                          <a:solidFill>
                            <a:srgbClr val="000000"/>
                          </a:solidFill>
                          <a:effectLst/>
                          <a:latin typeface="Century Gothic"/>
                        </a:rPr>
                        <a:t>A $15/</a:t>
                      </a:r>
                      <a:r>
                        <a:rPr lang="en-US" sz="1100" b="1" i="0" u="none" strike="noStrike" dirty="0" err="1" smtClean="0">
                          <a:solidFill>
                            <a:srgbClr val="000000"/>
                          </a:solidFill>
                          <a:effectLst/>
                          <a:latin typeface="Century Gothic"/>
                        </a:rPr>
                        <a:t>hr</a:t>
                      </a:r>
                      <a:r>
                        <a:rPr lang="en-US" sz="1100" b="1" i="0" u="none" strike="noStrike" dirty="0" smtClean="0">
                          <a:solidFill>
                            <a:srgbClr val="000000"/>
                          </a:solidFill>
                          <a:effectLst/>
                          <a:latin typeface="Century Gothic"/>
                        </a:rPr>
                        <a:t> minimum wage would help to combat income inequality in BC</a:t>
                      </a:r>
                      <a:endParaRPr lang="en-US" sz="11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b="1" i="0" u="none" strike="noStrike" dirty="0">
                          <a:solidFill>
                            <a:srgbClr val="000000"/>
                          </a:solidFill>
                          <a:effectLst/>
                          <a:latin typeface="Century Gothic"/>
                        </a:rPr>
                        <a:t>5</a:t>
                      </a:r>
                      <a:r>
                        <a:rPr lang="en-US" sz="1200" b="1" i="0" u="none" strike="noStrike" dirty="0" smtClean="0">
                          <a:solidFill>
                            <a:srgbClr val="000000"/>
                          </a:solidFill>
                          <a:effectLst/>
                          <a:latin typeface="Century Gothic"/>
                        </a:rPr>
                        <a:t>%</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698500">
                <a:tc>
                  <a:txBody>
                    <a:bodyPr/>
                    <a:lstStyle/>
                    <a:p>
                      <a:pPr algn="r" fontAlgn="ct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sz="1100" b="1" i="0" u="none" strike="noStrike" dirty="0" smtClean="0">
                          <a:solidFill>
                            <a:srgbClr val="000000"/>
                          </a:solidFill>
                          <a:effectLst/>
                          <a:latin typeface="Century Gothic"/>
                        </a:rPr>
                        <a:t>An increase to the minimum</a:t>
                      </a:r>
                      <a:r>
                        <a:rPr lang="en-US" sz="1100" b="1" i="0" u="none" strike="noStrike" baseline="0" dirty="0" smtClean="0">
                          <a:solidFill>
                            <a:srgbClr val="000000"/>
                          </a:solidFill>
                          <a:effectLst/>
                          <a:latin typeface="Century Gothic"/>
                        </a:rPr>
                        <a:t> wage would boost the economy because workers spend in their local communities</a:t>
                      </a:r>
                      <a:endParaRPr lang="en-US" sz="11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1" i="0" u="none" strike="noStrike" dirty="0" smtClean="0">
                          <a:solidFill>
                            <a:srgbClr val="000000"/>
                          </a:solidFill>
                          <a:effectLst/>
                          <a:latin typeface="Century Gothic"/>
                        </a:rPr>
                        <a:t>95%</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98500">
                <a:tc>
                  <a:txBody>
                    <a:bodyPr/>
                    <a:lstStyle/>
                    <a:p>
                      <a:pPr algn="r" fontAlgn="ct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lnSpc>
                          <a:spcPct val="90000"/>
                        </a:lnSpc>
                      </a:pPr>
                      <a:r>
                        <a:rPr lang="en-US" sz="1100" b="1" i="0" u="none" strike="noStrike" dirty="0" smtClean="0">
                          <a:solidFill>
                            <a:srgbClr val="000000"/>
                          </a:solidFill>
                          <a:effectLst/>
                          <a:latin typeface="Century Gothic"/>
                        </a:rPr>
                        <a:t>Considering the cost of living, </a:t>
                      </a:r>
                    </a:p>
                    <a:p>
                      <a:pPr algn="ctr" fontAlgn="ctr">
                        <a:lnSpc>
                          <a:spcPct val="90000"/>
                        </a:lnSpc>
                      </a:pPr>
                      <a:r>
                        <a:rPr lang="en-US" sz="1100" b="1" i="0" u="none" strike="noStrike" dirty="0" smtClean="0">
                          <a:solidFill>
                            <a:srgbClr val="000000"/>
                          </a:solidFill>
                          <a:effectLst/>
                          <a:latin typeface="Century Gothic"/>
                        </a:rPr>
                        <a:t>$15/</a:t>
                      </a:r>
                      <a:r>
                        <a:rPr lang="en-US" sz="1100" b="1" i="0" u="none" strike="noStrike" dirty="0" err="1" smtClean="0">
                          <a:solidFill>
                            <a:srgbClr val="000000"/>
                          </a:solidFill>
                          <a:effectLst/>
                          <a:latin typeface="Century Gothic"/>
                        </a:rPr>
                        <a:t>hr</a:t>
                      </a:r>
                      <a:r>
                        <a:rPr lang="en-US" sz="1100" b="1" i="0" u="none" strike="noStrike" dirty="0" smtClean="0">
                          <a:solidFill>
                            <a:srgbClr val="000000"/>
                          </a:solidFill>
                          <a:effectLst/>
                          <a:latin typeface="Century Gothic"/>
                        </a:rPr>
                        <a:t> is a fair wage</a:t>
                      </a:r>
                      <a:endParaRPr lang="en-US" sz="11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b="1" i="0" u="none" strike="noStrike" dirty="0">
                          <a:solidFill>
                            <a:srgbClr val="000000"/>
                          </a:solidFill>
                          <a:effectLst/>
                          <a:latin typeface="Century Gothic"/>
                        </a:rPr>
                        <a:t>4</a:t>
                      </a:r>
                      <a:r>
                        <a:rPr lang="en-US" sz="1200" b="1" i="0" u="none" strike="noStrike" dirty="0" smtClean="0">
                          <a:solidFill>
                            <a:srgbClr val="000000"/>
                          </a:solidFill>
                          <a:effectLst/>
                          <a:latin typeface="Century Gothic"/>
                        </a:rPr>
                        <a:t>%</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graphicFrame>
        <p:nvGraphicFramePr>
          <p:cNvPr id="8" name="Chart Placeholder 5"/>
          <p:cNvGraphicFramePr>
            <a:graphicFrameLocks/>
          </p:cNvGraphicFramePr>
          <p:nvPr>
            <p:extLst>
              <p:ext uri="{D42A27DB-BD31-4B8C-83A1-F6EECF244321}">
                <p14:modId xmlns:p14="http://schemas.microsoft.com/office/powerpoint/2010/main" val="946389989"/>
              </p:ext>
            </p:extLst>
          </p:nvPr>
        </p:nvGraphicFramePr>
        <p:xfrm>
          <a:off x="5910147" y="2064085"/>
          <a:ext cx="3111500" cy="381358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dirty="0" smtClean="0"/>
              <a:t>At least seven-in-ten residents agree with the rationale for change, and four-in-five believe that$15/</a:t>
            </a:r>
            <a:r>
              <a:rPr lang="en-US" dirty="0" err="1" smtClean="0"/>
              <a:t>hr</a:t>
            </a:r>
            <a:r>
              <a:rPr lang="en-US" dirty="0" smtClean="0"/>
              <a:t> is a fair wage considering the cost of living.</a:t>
            </a:r>
            <a:endParaRPr lang="en-US" dirty="0"/>
          </a:p>
        </p:txBody>
      </p:sp>
      <p:sp>
        <p:nvSpPr>
          <p:cNvPr id="4" name="Text Placeholder 3"/>
          <p:cNvSpPr>
            <a:spLocks noGrp="1"/>
          </p:cNvSpPr>
          <p:nvPr>
            <p:ph type="body" sz="quarter" idx="12"/>
          </p:nvPr>
        </p:nvSpPr>
        <p:spPr/>
        <p:txBody>
          <a:bodyPr/>
          <a:lstStyle/>
          <a:p>
            <a:r>
              <a:rPr lang="en-US" dirty="0" smtClean="0"/>
              <a:t>Views on a $15/</a:t>
            </a:r>
            <a:r>
              <a:rPr lang="en-US" dirty="0" err="1" smtClean="0"/>
              <a:t>hrMinimum</a:t>
            </a:r>
            <a:r>
              <a:rPr lang="en-US" dirty="0" smtClean="0"/>
              <a:t> Wage</a:t>
            </a:r>
            <a:endParaRPr lang="en-US" dirty="0"/>
          </a:p>
        </p:txBody>
      </p:sp>
      <p:sp>
        <p:nvSpPr>
          <p:cNvPr id="5" name="Slide Number Placeholder 4"/>
          <p:cNvSpPr>
            <a:spLocks noGrp="1"/>
          </p:cNvSpPr>
          <p:nvPr>
            <p:ph type="sldNum" sz="quarter" idx="4"/>
          </p:nvPr>
        </p:nvSpPr>
        <p:spPr/>
        <p:txBody>
          <a:bodyPr/>
          <a:lstStyle/>
          <a:p>
            <a:pPr>
              <a:defRPr/>
            </a:pPr>
            <a:fld id="{7476A8DF-D2B0-4057-9AE9-F89CB11334CE}" type="slidenum">
              <a:rPr lang="en-US" smtClean="0"/>
              <a:pPr>
                <a:defRPr/>
              </a:pPr>
              <a:t>6</a:t>
            </a:fld>
            <a:endParaRPr lang="en-US" dirty="0"/>
          </a:p>
        </p:txBody>
      </p:sp>
      <p:sp>
        <p:nvSpPr>
          <p:cNvPr id="6" name="TextBox 5"/>
          <p:cNvSpPr txBox="1"/>
          <p:nvPr/>
        </p:nvSpPr>
        <p:spPr>
          <a:xfrm>
            <a:off x="0" y="6039297"/>
            <a:ext cx="9042400" cy="420628"/>
          </a:xfrm>
          <a:prstGeom prst="rect">
            <a:avLst/>
          </a:prstGeom>
          <a:noFill/>
        </p:spPr>
        <p:txBody>
          <a:bodyPr wrap="square" rtlCol="0" anchor="b">
            <a:spAutoFit/>
          </a:bodyPr>
          <a:lstStyle/>
          <a:p>
            <a:pPr>
              <a:lnSpc>
                <a:spcPct val="80000"/>
              </a:lnSpc>
              <a:spcBef>
                <a:spcPts val="600"/>
              </a:spcBef>
            </a:pPr>
            <a:r>
              <a:rPr lang="en-US" sz="1000" baseline="0" dirty="0" smtClean="0">
                <a:solidFill>
                  <a:srgbClr val="000000"/>
                </a:solidFill>
              </a:rPr>
              <a:t>Base: All respondents (n=</a:t>
            </a:r>
            <a:r>
              <a:rPr lang="en-US" sz="1000" dirty="0" smtClean="0">
                <a:solidFill>
                  <a:srgbClr val="000000"/>
                </a:solidFill>
              </a:rPr>
              <a:t>801</a:t>
            </a:r>
            <a:r>
              <a:rPr lang="en-US" sz="1000" baseline="0" dirty="0" smtClean="0">
                <a:solidFill>
                  <a:srgbClr val="000000"/>
                </a:solidFill>
              </a:rPr>
              <a:t>)</a:t>
            </a:r>
          </a:p>
          <a:p>
            <a:pPr>
              <a:lnSpc>
                <a:spcPct val="80000"/>
              </a:lnSpc>
              <a:spcBef>
                <a:spcPts val="600"/>
              </a:spcBef>
            </a:pPr>
            <a:r>
              <a:rPr lang="en-US" sz="1000" dirty="0">
                <a:solidFill>
                  <a:srgbClr val="000000"/>
                </a:solidFill>
                <a:ea typeface="Lucida Grande"/>
                <a:cs typeface="Century Gothic"/>
              </a:rPr>
              <a:t>From what you have seen, read or heard, do you agree or disagree with each of the following statements</a:t>
            </a:r>
            <a:r>
              <a:rPr lang="en-US" sz="1000" dirty="0" smtClean="0">
                <a:solidFill>
                  <a:srgbClr val="000000"/>
                </a:solidFill>
                <a:ea typeface="Lucida Grande"/>
                <a:cs typeface="Century Gothic"/>
              </a:rPr>
              <a:t>?</a:t>
            </a:r>
            <a:r>
              <a:rPr lang="en-US" sz="1000" dirty="0" smtClean="0">
                <a:solidFill>
                  <a:srgbClr val="000000"/>
                </a:solidFill>
                <a:ea typeface="Century Gothic"/>
                <a:cs typeface="Century Gothic"/>
              </a:rPr>
              <a:t> </a:t>
            </a:r>
            <a:endParaRPr lang="en-US" sz="1000" dirty="0">
              <a:cs typeface="Century Gothic"/>
            </a:endParaRPr>
          </a:p>
        </p:txBody>
      </p:sp>
      <p:sp>
        <p:nvSpPr>
          <p:cNvPr id="10" name="TextBox 9"/>
          <p:cNvSpPr txBox="1"/>
          <p:nvPr/>
        </p:nvSpPr>
        <p:spPr>
          <a:xfrm>
            <a:off x="1630633" y="1788296"/>
            <a:ext cx="870989" cy="306467"/>
          </a:xfrm>
          <a:prstGeom prst="roundRect">
            <a:avLst/>
          </a:prstGeom>
          <a:solidFill>
            <a:schemeClr val="tx1"/>
          </a:solidFill>
        </p:spPr>
        <p:txBody>
          <a:bodyPr wrap="none" rtlCol="0" anchor="ctr">
            <a:spAutoFit/>
          </a:bodyPr>
          <a:lstStyle/>
          <a:p>
            <a:pPr algn="ctr"/>
            <a:r>
              <a:rPr lang="en-US" sz="1200" b="1" baseline="0" dirty="0" smtClean="0">
                <a:solidFill>
                  <a:schemeClr val="bg1"/>
                </a:solidFill>
                <a:latin typeface="Century Gothic"/>
                <a:cs typeface="Century Gothic"/>
              </a:rPr>
              <a:t>Disagree</a:t>
            </a:r>
          </a:p>
        </p:txBody>
      </p:sp>
      <p:sp>
        <p:nvSpPr>
          <p:cNvPr id="11" name="TextBox 10"/>
          <p:cNvSpPr txBox="1"/>
          <p:nvPr/>
        </p:nvSpPr>
        <p:spPr>
          <a:xfrm>
            <a:off x="5867434" y="1788296"/>
            <a:ext cx="671334" cy="306467"/>
          </a:xfrm>
          <a:prstGeom prst="roundRect">
            <a:avLst/>
          </a:prstGeom>
          <a:solidFill>
            <a:schemeClr val="tx1"/>
          </a:solidFill>
        </p:spPr>
        <p:txBody>
          <a:bodyPr wrap="none" rtlCol="0" anchor="ctr">
            <a:spAutoFit/>
          </a:bodyPr>
          <a:lstStyle/>
          <a:p>
            <a:pPr algn="ctr"/>
            <a:r>
              <a:rPr lang="en-US" sz="1200" b="1" baseline="0" dirty="0" smtClean="0">
                <a:solidFill>
                  <a:schemeClr val="bg1"/>
                </a:solidFill>
                <a:latin typeface="Century Gothic"/>
                <a:cs typeface="Century Gothic"/>
              </a:rPr>
              <a:t>Agree</a:t>
            </a:r>
          </a:p>
        </p:txBody>
      </p:sp>
      <p:graphicFrame>
        <p:nvGraphicFramePr>
          <p:cNvPr id="12" name="Chart Placeholder 5"/>
          <p:cNvGraphicFramePr>
            <a:graphicFrameLocks/>
          </p:cNvGraphicFramePr>
          <p:nvPr>
            <p:extLst>
              <p:ext uri="{D42A27DB-BD31-4B8C-83A1-F6EECF244321}">
                <p14:modId xmlns:p14="http://schemas.microsoft.com/office/powerpoint/2010/main" val="2358819692"/>
              </p:ext>
            </p:extLst>
          </p:nvPr>
        </p:nvGraphicFramePr>
        <p:xfrm>
          <a:off x="-632776" y="2064085"/>
          <a:ext cx="3111500" cy="3813587"/>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5917772" y="5791933"/>
            <a:ext cx="1332864" cy="276999"/>
            <a:chOff x="5190476" y="1699849"/>
            <a:chExt cx="1332864" cy="276999"/>
          </a:xfrm>
        </p:grpSpPr>
        <p:sp>
          <p:nvSpPr>
            <p:cNvPr id="14" name="Rectangle 13"/>
            <p:cNvSpPr/>
            <p:nvPr/>
          </p:nvSpPr>
          <p:spPr>
            <a:xfrm>
              <a:off x="5190476" y="1784348"/>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p>
          </p:txBody>
        </p:sp>
        <p:sp>
          <p:nvSpPr>
            <p:cNvPr id="15" name="TextBox 14"/>
            <p:cNvSpPr txBox="1"/>
            <p:nvPr/>
          </p:nvSpPr>
          <p:spPr>
            <a:xfrm>
              <a:off x="5252214" y="1699849"/>
              <a:ext cx="1271126" cy="276999"/>
            </a:xfrm>
            <a:prstGeom prst="rect">
              <a:avLst/>
            </a:prstGeom>
            <a:noFill/>
          </p:spPr>
          <p:txBody>
            <a:bodyPr wrap="none" rtlCol="0" anchor="ctr">
              <a:spAutoFit/>
            </a:bodyPr>
            <a:lstStyle/>
            <a:p>
              <a:r>
                <a:rPr lang="en-US" sz="1200" b="1" baseline="0" dirty="0" smtClean="0">
                  <a:solidFill>
                    <a:srgbClr val="000000"/>
                  </a:solidFill>
                </a:rPr>
                <a:t>Strongly agree</a:t>
              </a:r>
            </a:p>
          </p:txBody>
        </p:sp>
      </p:grpSp>
      <p:grpSp>
        <p:nvGrpSpPr>
          <p:cNvPr id="16" name="Group 15"/>
          <p:cNvGrpSpPr/>
          <p:nvPr/>
        </p:nvGrpSpPr>
        <p:grpSpPr>
          <a:xfrm>
            <a:off x="7261789" y="5791933"/>
            <a:ext cx="1523722" cy="276999"/>
            <a:chOff x="4782049" y="1699849"/>
            <a:chExt cx="1523722" cy="276999"/>
          </a:xfrm>
        </p:grpSpPr>
        <p:sp>
          <p:nvSpPr>
            <p:cNvPr id="17" name="Rectangle 16"/>
            <p:cNvSpPr/>
            <p:nvPr/>
          </p:nvSpPr>
          <p:spPr>
            <a:xfrm>
              <a:off x="4782049" y="1784348"/>
              <a:ext cx="108000" cy="10800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p>
          </p:txBody>
        </p:sp>
        <p:sp>
          <p:nvSpPr>
            <p:cNvPr id="18" name="TextBox 17"/>
            <p:cNvSpPr txBox="1"/>
            <p:nvPr/>
          </p:nvSpPr>
          <p:spPr>
            <a:xfrm>
              <a:off x="4843787" y="1699849"/>
              <a:ext cx="1461984" cy="276999"/>
            </a:xfrm>
            <a:prstGeom prst="rect">
              <a:avLst/>
            </a:prstGeom>
            <a:noFill/>
          </p:spPr>
          <p:txBody>
            <a:bodyPr wrap="none" rtlCol="0" anchor="ctr">
              <a:spAutoFit/>
            </a:bodyPr>
            <a:lstStyle/>
            <a:p>
              <a:r>
                <a:rPr lang="en-US" sz="1200" b="1" baseline="0" dirty="0" smtClean="0">
                  <a:solidFill>
                    <a:srgbClr val="000000"/>
                  </a:solidFill>
                </a:rPr>
                <a:t>Somewhat</a:t>
              </a:r>
              <a:r>
                <a:rPr lang="en-US" sz="1200" b="1" dirty="0" smtClean="0">
                  <a:solidFill>
                    <a:srgbClr val="000000"/>
                  </a:solidFill>
                </a:rPr>
                <a:t> agree</a:t>
              </a:r>
              <a:endParaRPr lang="en-US" sz="1200" b="1" baseline="0" dirty="0" smtClean="0">
                <a:solidFill>
                  <a:srgbClr val="000000"/>
                </a:solidFill>
              </a:endParaRPr>
            </a:p>
          </p:txBody>
        </p:sp>
      </p:grpSp>
      <p:grpSp>
        <p:nvGrpSpPr>
          <p:cNvPr id="19" name="Group 18"/>
          <p:cNvGrpSpPr/>
          <p:nvPr/>
        </p:nvGrpSpPr>
        <p:grpSpPr>
          <a:xfrm>
            <a:off x="1716601" y="5791933"/>
            <a:ext cx="1535963" cy="276999"/>
            <a:chOff x="5153705" y="1699849"/>
            <a:chExt cx="1535963" cy="276999"/>
          </a:xfrm>
        </p:grpSpPr>
        <p:sp>
          <p:nvSpPr>
            <p:cNvPr id="20" name="Rectangle 19"/>
            <p:cNvSpPr/>
            <p:nvPr/>
          </p:nvSpPr>
          <p:spPr>
            <a:xfrm>
              <a:off x="6581668" y="1784348"/>
              <a:ext cx="108000"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p>
          </p:txBody>
        </p:sp>
        <p:sp>
          <p:nvSpPr>
            <p:cNvPr id="21" name="TextBox 20"/>
            <p:cNvSpPr txBox="1"/>
            <p:nvPr/>
          </p:nvSpPr>
          <p:spPr>
            <a:xfrm>
              <a:off x="5153705" y="1699849"/>
              <a:ext cx="1477312" cy="276999"/>
            </a:xfrm>
            <a:prstGeom prst="rect">
              <a:avLst/>
            </a:prstGeom>
            <a:noFill/>
          </p:spPr>
          <p:txBody>
            <a:bodyPr wrap="none" rtlCol="0" anchor="ctr">
              <a:spAutoFit/>
            </a:bodyPr>
            <a:lstStyle/>
            <a:p>
              <a:pPr algn="r"/>
              <a:r>
                <a:rPr lang="en-US" sz="1200" b="1" baseline="0" dirty="0" smtClean="0">
                  <a:solidFill>
                    <a:srgbClr val="000000"/>
                  </a:solidFill>
                </a:rPr>
                <a:t>Strongly</a:t>
              </a:r>
              <a:r>
                <a:rPr lang="en-US" sz="1200" b="1" dirty="0" smtClean="0">
                  <a:solidFill>
                    <a:srgbClr val="000000"/>
                  </a:solidFill>
                </a:rPr>
                <a:t> disagree</a:t>
              </a:r>
              <a:endParaRPr lang="en-US" sz="1200" b="1" baseline="0" dirty="0" smtClean="0">
                <a:solidFill>
                  <a:srgbClr val="000000"/>
                </a:solidFill>
              </a:endParaRPr>
            </a:p>
          </p:txBody>
        </p:sp>
      </p:grpSp>
      <p:grpSp>
        <p:nvGrpSpPr>
          <p:cNvPr id="22" name="Group 21"/>
          <p:cNvGrpSpPr/>
          <p:nvPr/>
        </p:nvGrpSpPr>
        <p:grpSpPr>
          <a:xfrm>
            <a:off x="-25754" y="5791933"/>
            <a:ext cx="1738622" cy="276999"/>
            <a:chOff x="4745277" y="1699849"/>
            <a:chExt cx="1738622" cy="276999"/>
          </a:xfrm>
        </p:grpSpPr>
        <p:sp>
          <p:nvSpPr>
            <p:cNvPr id="23" name="Rectangle 22"/>
            <p:cNvSpPr/>
            <p:nvPr/>
          </p:nvSpPr>
          <p:spPr>
            <a:xfrm>
              <a:off x="6375899" y="1784348"/>
              <a:ext cx="108000" cy="108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p>
          </p:txBody>
        </p:sp>
        <p:sp>
          <p:nvSpPr>
            <p:cNvPr id="24" name="TextBox 23"/>
            <p:cNvSpPr txBox="1"/>
            <p:nvPr/>
          </p:nvSpPr>
          <p:spPr>
            <a:xfrm>
              <a:off x="4745277" y="1699849"/>
              <a:ext cx="1668170" cy="276999"/>
            </a:xfrm>
            <a:prstGeom prst="rect">
              <a:avLst/>
            </a:prstGeom>
            <a:noFill/>
          </p:spPr>
          <p:txBody>
            <a:bodyPr wrap="none" rtlCol="0" anchor="ctr">
              <a:spAutoFit/>
            </a:bodyPr>
            <a:lstStyle/>
            <a:p>
              <a:pPr algn="r"/>
              <a:r>
                <a:rPr lang="en-US" sz="1200" b="1" baseline="0" dirty="0" smtClean="0">
                  <a:solidFill>
                    <a:srgbClr val="000000"/>
                  </a:solidFill>
                </a:rPr>
                <a:t>Somewhat disagree</a:t>
              </a:r>
            </a:p>
          </p:txBody>
        </p:sp>
      </p:grpSp>
    </p:spTree>
    <p:extLst>
      <p:ext uri="{BB962C8B-B14F-4D97-AF65-F5344CB8AC3E}">
        <p14:creationId xmlns:p14="http://schemas.microsoft.com/office/powerpoint/2010/main" val="199399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Three-in-five residents—and nine-in-ten provincial NDP voters—think fighting for a higher minimum wage is important for the </a:t>
            </a:r>
            <a:r>
              <a:rPr lang="en-US" dirty="0" err="1" smtClean="0"/>
              <a:t>labour</a:t>
            </a:r>
            <a:r>
              <a:rPr lang="en-US" dirty="0" smtClean="0"/>
              <a:t> movement.</a:t>
            </a:r>
            <a:endParaRPr lang="en-CA" dirty="0"/>
          </a:p>
        </p:txBody>
      </p:sp>
      <p:sp>
        <p:nvSpPr>
          <p:cNvPr id="4" name="Text Placeholder 3"/>
          <p:cNvSpPr>
            <a:spLocks noGrp="1"/>
          </p:cNvSpPr>
          <p:nvPr>
            <p:ph type="body" sz="quarter" idx="12"/>
          </p:nvPr>
        </p:nvSpPr>
        <p:spPr/>
        <p:txBody>
          <a:bodyPr/>
          <a:lstStyle/>
          <a:p>
            <a:r>
              <a:rPr lang="en-US" dirty="0" err="1" smtClean="0"/>
              <a:t>Labour</a:t>
            </a:r>
            <a:r>
              <a:rPr lang="en-US" dirty="0" smtClean="0"/>
              <a:t> Movement and Minimum Wage</a:t>
            </a:r>
            <a:endParaRPr lang="en-US" dirty="0"/>
          </a:p>
        </p:txBody>
      </p:sp>
      <p:sp>
        <p:nvSpPr>
          <p:cNvPr id="5" name="Slide Number Placeholder 4"/>
          <p:cNvSpPr>
            <a:spLocks noGrp="1"/>
          </p:cNvSpPr>
          <p:nvPr>
            <p:ph type="sldNum" sz="quarter" idx="4"/>
          </p:nvPr>
        </p:nvSpPr>
        <p:spPr/>
        <p:txBody>
          <a:bodyPr/>
          <a:lstStyle/>
          <a:p>
            <a:pPr>
              <a:defRPr/>
            </a:pPr>
            <a:fld id="{7476A8DF-D2B0-4057-9AE9-F89CB11334CE}" type="slidenum">
              <a:rPr lang="en-US" smtClean="0"/>
              <a:pPr>
                <a:defRPr/>
              </a:pPr>
              <a:t>7</a:t>
            </a:fld>
            <a:endParaRPr lang="en-US" dirty="0"/>
          </a:p>
        </p:txBody>
      </p:sp>
      <p:sp>
        <p:nvSpPr>
          <p:cNvPr id="6" name="TextBox 5"/>
          <p:cNvSpPr txBox="1"/>
          <p:nvPr/>
        </p:nvSpPr>
        <p:spPr>
          <a:xfrm>
            <a:off x="0" y="5916186"/>
            <a:ext cx="9042400" cy="543739"/>
          </a:xfrm>
          <a:prstGeom prst="rect">
            <a:avLst/>
          </a:prstGeom>
          <a:noFill/>
        </p:spPr>
        <p:txBody>
          <a:bodyPr wrap="square" rtlCol="0" anchor="b">
            <a:spAutoFit/>
          </a:bodyPr>
          <a:lstStyle/>
          <a:p>
            <a:pPr>
              <a:lnSpc>
                <a:spcPct val="80000"/>
              </a:lnSpc>
              <a:spcBef>
                <a:spcPts val="600"/>
              </a:spcBef>
            </a:pPr>
            <a:r>
              <a:rPr lang="en-US" sz="1000" baseline="0" dirty="0" smtClean="0">
                <a:solidFill>
                  <a:srgbClr val="000000"/>
                </a:solidFill>
              </a:rPr>
              <a:t>Base: All respondents (n=</a:t>
            </a:r>
            <a:r>
              <a:rPr lang="en-US" sz="1000" dirty="0" smtClean="0">
                <a:solidFill>
                  <a:srgbClr val="000000"/>
                </a:solidFill>
              </a:rPr>
              <a:t>801</a:t>
            </a:r>
            <a:r>
              <a:rPr lang="en-US" sz="1000" baseline="0" dirty="0" smtClean="0">
                <a:solidFill>
                  <a:srgbClr val="000000"/>
                </a:solidFill>
              </a:rPr>
              <a:t>)</a:t>
            </a:r>
          </a:p>
          <a:p>
            <a:pPr>
              <a:lnSpc>
                <a:spcPct val="80000"/>
              </a:lnSpc>
              <a:spcBef>
                <a:spcPts val="600"/>
              </a:spcBef>
            </a:pPr>
            <a:r>
              <a:rPr lang="en-US" sz="1000" dirty="0">
                <a:solidFill>
                  <a:srgbClr val="000000"/>
                </a:solidFill>
                <a:ea typeface="Lucida Grande"/>
                <a:cs typeface="Century Gothic"/>
              </a:rPr>
              <a:t>Do you agree or disagree with this statement? – “I believe it is an important job for the </a:t>
            </a:r>
            <a:r>
              <a:rPr lang="en-US" sz="1000" dirty="0" err="1">
                <a:solidFill>
                  <a:srgbClr val="000000"/>
                </a:solidFill>
                <a:ea typeface="Lucida Grande"/>
                <a:cs typeface="Century Gothic"/>
              </a:rPr>
              <a:t>labour</a:t>
            </a:r>
            <a:r>
              <a:rPr lang="en-US" sz="1000" dirty="0">
                <a:solidFill>
                  <a:srgbClr val="000000"/>
                </a:solidFill>
                <a:ea typeface="Lucida Grande"/>
                <a:cs typeface="Century Gothic"/>
              </a:rPr>
              <a:t> movement to fight for a higher minimum wage for British Columbians”</a:t>
            </a:r>
            <a:endParaRPr lang="en-US" sz="1000" dirty="0">
              <a:cs typeface="Century Gothic"/>
            </a:endParaRPr>
          </a:p>
        </p:txBody>
      </p:sp>
      <p:graphicFrame>
        <p:nvGraphicFramePr>
          <p:cNvPr id="7" name="Table 6"/>
          <p:cNvGraphicFramePr>
            <a:graphicFrameLocks noGrp="1"/>
          </p:cNvGraphicFramePr>
          <p:nvPr>
            <p:extLst>
              <p:ext uri="{D42A27DB-BD31-4B8C-83A1-F6EECF244321}">
                <p14:modId xmlns:p14="http://schemas.microsoft.com/office/powerpoint/2010/main" val="3250207458"/>
              </p:ext>
            </p:extLst>
          </p:nvPr>
        </p:nvGraphicFramePr>
        <p:xfrm>
          <a:off x="64220" y="1993833"/>
          <a:ext cx="9014351" cy="3703647"/>
        </p:xfrm>
        <a:graphic>
          <a:graphicData uri="http://schemas.openxmlformats.org/drawingml/2006/table">
            <a:tbl>
              <a:tblPr firstRow="1" bandRow="1">
                <a:tableStyleId>{E8034E78-7F5D-4C2E-B375-FC64B27BC917}</a:tableStyleId>
              </a:tblPr>
              <a:tblGrid>
                <a:gridCol w="2170963"/>
                <a:gridCol w="6354278"/>
                <a:gridCol w="489110"/>
              </a:tblGrid>
              <a:tr h="241722">
                <a:tc>
                  <a:txBody>
                    <a:bodyPr/>
                    <a:lstStyle/>
                    <a:p>
                      <a:pPr algn="r" fontAlgn="ctr"/>
                      <a:endParaRPr lang="en-US" sz="1200" b="1" i="0" u="none" strike="noStrike" dirty="0">
                        <a:solidFill>
                          <a:srgbClr val="000000"/>
                        </a:solidFill>
                        <a:effectLst/>
                        <a:latin typeface="Century Gothic"/>
                      </a:endParaRPr>
                    </a:p>
                  </a:txBody>
                  <a:tcPr marL="360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r>
                        <a:rPr lang="en-US" sz="1200" b="1" i="0" u="none" strike="noStrike" dirty="0" smtClean="0">
                          <a:solidFill>
                            <a:srgbClr val="FFFFFF"/>
                          </a:solidFill>
                          <a:effectLst/>
                          <a:latin typeface="Century Gothic"/>
                          <a:cs typeface="Century Gothic"/>
                        </a:rPr>
                        <a:t>Not Sure</a:t>
                      </a:r>
                      <a:endParaRPr lang="en-US" sz="1000" b="0" i="0" u="none" strike="noStrike" dirty="0" smtClean="0">
                        <a:solidFill>
                          <a:srgbClr val="FFFFFF"/>
                        </a:solidFill>
                        <a:effectLst/>
                        <a:latin typeface="Century Gothic"/>
                        <a:cs typeface="Century Gothic"/>
                      </a:endParaRPr>
                    </a:p>
                  </a:txBody>
                  <a:tcPr marL="12700" marR="12700" marT="1270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08940">
                <a:tc>
                  <a:txBody>
                    <a:bodyPr/>
                    <a:lstStyle/>
                    <a:p>
                      <a:pPr algn="r" fontAlgn="ctr"/>
                      <a:r>
                        <a:rPr lang="en-US" sz="1200" b="1" i="0" u="none" strike="noStrike" dirty="0">
                          <a:solidFill>
                            <a:srgbClr val="000000"/>
                          </a:solidFill>
                          <a:effectLst/>
                          <a:latin typeface="Century Gothic"/>
                        </a:rPr>
                        <a:t>BC General Population</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b="1" i="0" u="none" strike="noStrike" dirty="0" smtClean="0">
                          <a:solidFill>
                            <a:srgbClr val="000000"/>
                          </a:solidFill>
                          <a:effectLst/>
                          <a:latin typeface="Century Gothic"/>
                        </a:rPr>
                        <a:t>4%</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08940">
                <a:tc>
                  <a:txBody>
                    <a:bodyPr/>
                    <a:lstStyle/>
                    <a:p>
                      <a:pPr algn="r" fontAlgn="ctr"/>
                      <a:r>
                        <a:rPr lang="en-US" sz="1200" b="1" i="0" u="none" strike="noStrike" dirty="0">
                          <a:solidFill>
                            <a:srgbClr val="000000"/>
                          </a:solidFill>
                          <a:effectLst/>
                          <a:latin typeface="Century Gothic"/>
                        </a:rPr>
                        <a:t>Gender</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8940">
                <a:tc>
                  <a:txBody>
                    <a:bodyPr/>
                    <a:lstStyle/>
                    <a:p>
                      <a:pPr algn="r" fontAlgn="ctr"/>
                      <a:r>
                        <a:rPr lang="en-US" sz="1200" b="1" i="0" u="none" strike="noStrike" dirty="0">
                          <a:solidFill>
                            <a:srgbClr val="000000"/>
                          </a:solidFill>
                          <a:effectLst/>
                          <a:latin typeface="Century Gothic"/>
                        </a:rPr>
                        <a:t>Female</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b="1" i="0" u="none" strike="noStrike" dirty="0" smtClean="0">
                          <a:solidFill>
                            <a:srgbClr val="000000"/>
                          </a:solidFill>
                          <a:effectLst/>
                          <a:latin typeface="Century Gothic"/>
                        </a:rPr>
                        <a:t>4%</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08940">
                <a:tc>
                  <a:txBody>
                    <a:bodyPr/>
                    <a:lstStyle/>
                    <a:p>
                      <a:pPr algn="r" fontAlgn="ctr"/>
                      <a:r>
                        <a:rPr lang="en-US" sz="1200" b="1" i="0" u="none" strike="noStrike" dirty="0">
                          <a:solidFill>
                            <a:srgbClr val="000000"/>
                          </a:solidFill>
                          <a:effectLst/>
                          <a:latin typeface="Century Gothic"/>
                        </a:rPr>
                        <a:t>Male</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1" i="0" u="none" strike="noStrike" dirty="0" smtClean="0">
                          <a:solidFill>
                            <a:srgbClr val="000000"/>
                          </a:solidFill>
                          <a:effectLst/>
                          <a:latin typeface="Century Gothic"/>
                        </a:rPr>
                        <a:t>4%</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8940">
                <a:tc>
                  <a:txBody>
                    <a:bodyPr/>
                    <a:lstStyle/>
                    <a:p>
                      <a:pPr algn="r" fontAlgn="ctr"/>
                      <a:r>
                        <a:rPr lang="en-US" sz="1200" b="1" i="0" u="none" strike="noStrike" dirty="0">
                          <a:solidFill>
                            <a:srgbClr val="000000"/>
                          </a:solidFill>
                          <a:effectLst/>
                          <a:latin typeface="Century Gothic"/>
                        </a:rPr>
                        <a:t>Age</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r>
              <a:tr h="308940">
                <a:tc>
                  <a:txBody>
                    <a:bodyPr/>
                    <a:lstStyle/>
                    <a:p>
                      <a:pPr algn="r" fontAlgn="ctr"/>
                      <a:r>
                        <a:rPr lang="en-US" sz="1200" b="1" i="0" u="none" strike="noStrike" dirty="0">
                          <a:solidFill>
                            <a:srgbClr val="000000"/>
                          </a:solidFill>
                          <a:effectLst/>
                          <a:latin typeface="Century Gothic"/>
                        </a:rPr>
                        <a:t>18 to 34</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b="1" i="0" u="none" strike="noStrike" dirty="0" smtClean="0">
                          <a:solidFill>
                            <a:srgbClr val="000000"/>
                          </a:solidFill>
                          <a:effectLst/>
                          <a:latin typeface="Century Gothic"/>
                        </a:rPr>
                        <a:t>5%</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08940">
                <a:tc>
                  <a:txBody>
                    <a:bodyPr/>
                    <a:lstStyle/>
                    <a:p>
                      <a:pPr algn="r" fontAlgn="ctr"/>
                      <a:r>
                        <a:rPr lang="en-US" sz="1200" b="1" i="0" u="none" strike="noStrike" dirty="0" smtClean="0">
                          <a:solidFill>
                            <a:srgbClr val="000000"/>
                          </a:solidFill>
                          <a:effectLst/>
                          <a:latin typeface="Century Gothic"/>
                        </a:rPr>
                        <a:t>35 </a:t>
                      </a:r>
                      <a:r>
                        <a:rPr lang="en-US" sz="1200" b="1" i="0" u="none" strike="noStrike" dirty="0">
                          <a:solidFill>
                            <a:srgbClr val="000000"/>
                          </a:solidFill>
                          <a:effectLst/>
                          <a:latin typeface="Century Gothic"/>
                        </a:rPr>
                        <a:t>to 54</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smtClean="0">
                          <a:solidFill>
                            <a:srgbClr val="000000"/>
                          </a:solidFill>
                          <a:effectLst/>
                          <a:latin typeface="Century Gothic"/>
                        </a:rPr>
                        <a:t>4%</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r>
              <a:tr h="308940">
                <a:tc>
                  <a:txBody>
                    <a:bodyPr/>
                    <a:lstStyle/>
                    <a:p>
                      <a:pPr algn="r" fontAlgn="ctr"/>
                      <a:r>
                        <a:rPr lang="en-US" sz="1200" b="1" i="0" u="none" strike="noStrike" dirty="0">
                          <a:solidFill>
                            <a:srgbClr val="000000"/>
                          </a:solidFill>
                          <a:effectLst/>
                          <a:latin typeface="Century Gothic"/>
                        </a:rPr>
                        <a:t>55+</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pPr algn="ctr" fontAlgn="ctr"/>
                      <a:r>
                        <a:rPr lang="en-US" sz="1200" b="1" i="0" u="none" strike="noStrike" dirty="0" smtClean="0">
                          <a:solidFill>
                            <a:srgbClr val="000000"/>
                          </a:solidFill>
                          <a:effectLst/>
                          <a:latin typeface="Century Gothic"/>
                        </a:rPr>
                        <a:t>3%</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E3E3E3"/>
                    </a:solidFill>
                  </a:tcPr>
                </a:tc>
              </a:tr>
              <a:tr h="308940">
                <a:tc>
                  <a:txBody>
                    <a:bodyPr/>
                    <a:lstStyle/>
                    <a:p>
                      <a:pPr algn="r" fontAlgn="ctr"/>
                      <a:r>
                        <a:rPr lang="en-US" sz="1200" b="1" i="0" u="none" strike="noStrike" dirty="0">
                          <a:solidFill>
                            <a:srgbClr val="000000"/>
                          </a:solidFill>
                          <a:effectLst/>
                          <a:latin typeface="Century Gothic"/>
                        </a:rPr>
                        <a:t>Children in Public School</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r>
              <a:tr h="308940">
                <a:tc>
                  <a:txBody>
                    <a:bodyPr/>
                    <a:lstStyle/>
                    <a:p>
                      <a:pPr algn="r" fontAlgn="ctr"/>
                      <a:r>
                        <a:rPr lang="en-US" sz="1200" b="1" i="0" u="none" strike="noStrike" dirty="0">
                          <a:solidFill>
                            <a:srgbClr val="000000"/>
                          </a:solidFill>
                          <a:effectLst/>
                          <a:latin typeface="Century Gothic"/>
                        </a:rPr>
                        <a:t>Yes</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pPr algn="ctr" fontAlgn="ctr"/>
                      <a:r>
                        <a:rPr lang="en-US" sz="1200" b="1" i="0" u="none" strike="noStrike" dirty="0" smtClean="0">
                          <a:solidFill>
                            <a:srgbClr val="000000"/>
                          </a:solidFill>
                          <a:effectLst/>
                          <a:latin typeface="Century Gothic"/>
                        </a:rPr>
                        <a:t>5%</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rgbClr val="E3E3E3"/>
                    </a:solidFill>
                  </a:tcPr>
                </a:tc>
              </a:tr>
              <a:tr h="308940">
                <a:tc>
                  <a:txBody>
                    <a:bodyPr/>
                    <a:lstStyle/>
                    <a:p>
                      <a:pPr algn="r" fontAlgn="ctr"/>
                      <a:r>
                        <a:rPr lang="en-US" sz="1200" b="1" i="0" u="none" strike="noStrike" dirty="0">
                          <a:solidFill>
                            <a:srgbClr val="000000"/>
                          </a:solidFill>
                          <a:effectLst/>
                          <a:latin typeface="Century Gothic"/>
                        </a:rPr>
                        <a:t>No</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endParaRPr lang="en-US" sz="1200" b="1" i="0" u="none" strike="noStrike" dirty="0" smtClean="0">
                        <a:solidFill>
                          <a:srgbClr val="000000"/>
                        </a:solidFill>
                        <a:effectLst/>
                        <a:latin typeface="Century Gothic"/>
                        <a:cs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smtClean="0">
                          <a:solidFill>
                            <a:srgbClr val="000000"/>
                          </a:solidFill>
                          <a:effectLst/>
                          <a:latin typeface="Century Gothic"/>
                        </a:rPr>
                        <a:t>3%</a:t>
                      </a:r>
                      <a:endParaRPr lang="en-US" sz="1200" b="1" i="0" u="none" strike="noStrike" dirty="0">
                        <a:solidFill>
                          <a:srgbClr val="000000"/>
                        </a:solidFill>
                        <a:effectLst/>
                        <a:latin typeface="Century Gothic"/>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Chart Placeholder 5"/>
          <p:cNvGraphicFramePr>
            <a:graphicFrameLocks/>
          </p:cNvGraphicFramePr>
          <p:nvPr>
            <p:extLst>
              <p:ext uri="{D42A27DB-BD31-4B8C-83A1-F6EECF244321}">
                <p14:modId xmlns:p14="http://schemas.microsoft.com/office/powerpoint/2010/main" val="2107331047"/>
              </p:ext>
            </p:extLst>
          </p:nvPr>
        </p:nvGraphicFramePr>
        <p:xfrm>
          <a:off x="2304956" y="2064085"/>
          <a:ext cx="6215857" cy="38135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499638" y="2642997"/>
            <a:ext cx="735562" cy="244530"/>
          </a:xfrm>
          <a:prstGeom prst="roundRect">
            <a:avLst/>
          </a:prstGeom>
          <a:solidFill>
            <a:schemeClr val="tx1"/>
          </a:solidFill>
        </p:spPr>
        <p:txBody>
          <a:bodyPr wrap="none" lIns="72000" tIns="18000" rIns="72000" bIns="18000" rtlCol="0" anchor="ctr">
            <a:spAutoFit/>
          </a:bodyPr>
          <a:lstStyle/>
          <a:p>
            <a:pPr algn="ctr"/>
            <a:r>
              <a:rPr lang="en-US" sz="1200" b="1" baseline="0" dirty="0" smtClean="0">
                <a:solidFill>
                  <a:schemeClr val="bg1"/>
                </a:solidFill>
                <a:latin typeface="Century Gothic"/>
                <a:cs typeface="Century Gothic"/>
              </a:rPr>
              <a:t>Gender</a:t>
            </a:r>
          </a:p>
        </p:txBody>
      </p:sp>
      <p:sp>
        <p:nvSpPr>
          <p:cNvPr id="10" name="TextBox 9"/>
          <p:cNvSpPr txBox="1"/>
          <p:nvPr/>
        </p:nvSpPr>
        <p:spPr>
          <a:xfrm>
            <a:off x="1753644" y="3569696"/>
            <a:ext cx="481556" cy="244530"/>
          </a:xfrm>
          <a:prstGeom prst="roundRect">
            <a:avLst/>
          </a:prstGeom>
          <a:solidFill>
            <a:schemeClr val="tx1"/>
          </a:solidFill>
        </p:spPr>
        <p:txBody>
          <a:bodyPr wrap="none" lIns="72000" tIns="18000" rIns="72000" bIns="18000" rtlCol="0" anchor="ctr">
            <a:spAutoFit/>
          </a:bodyPr>
          <a:lstStyle/>
          <a:p>
            <a:pPr algn="ctr"/>
            <a:r>
              <a:rPr lang="en-US" sz="1200" b="1" baseline="0" dirty="0" smtClean="0">
                <a:solidFill>
                  <a:schemeClr val="bg1"/>
                </a:solidFill>
                <a:latin typeface="Century Gothic"/>
                <a:cs typeface="Century Gothic"/>
              </a:rPr>
              <a:t>Age</a:t>
            </a:r>
          </a:p>
        </p:txBody>
      </p:sp>
      <p:sp>
        <p:nvSpPr>
          <p:cNvPr id="11" name="TextBox 10"/>
          <p:cNvSpPr txBox="1"/>
          <p:nvPr/>
        </p:nvSpPr>
        <p:spPr>
          <a:xfrm>
            <a:off x="227131" y="4805294"/>
            <a:ext cx="2008069" cy="244530"/>
          </a:xfrm>
          <a:prstGeom prst="roundRect">
            <a:avLst/>
          </a:prstGeom>
          <a:solidFill>
            <a:schemeClr val="tx1"/>
          </a:solidFill>
        </p:spPr>
        <p:txBody>
          <a:bodyPr wrap="none" lIns="72000" tIns="18000" rIns="72000" bIns="18000" rtlCol="0" anchor="ctr">
            <a:spAutoFit/>
          </a:bodyPr>
          <a:lstStyle/>
          <a:p>
            <a:pPr algn="ctr"/>
            <a:r>
              <a:rPr lang="en-US" sz="1200" b="1" baseline="0" dirty="0" smtClean="0">
                <a:solidFill>
                  <a:schemeClr val="bg1"/>
                </a:solidFill>
                <a:latin typeface="Century Gothic"/>
                <a:cs typeface="Century Gothic"/>
              </a:rPr>
              <a:t>Children</a:t>
            </a:r>
            <a:r>
              <a:rPr lang="en-US" sz="1200" b="1" dirty="0" smtClean="0">
                <a:solidFill>
                  <a:schemeClr val="bg1"/>
                </a:solidFill>
                <a:latin typeface="Century Gothic"/>
                <a:cs typeface="Century Gothic"/>
              </a:rPr>
              <a:t> in Public School</a:t>
            </a:r>
            <a:endParaRPr lang="en-US" sz="1200" b="1" baseline="0" dirty="0" smtClean="0">
              <a:solidFill>
                <a:schemeClr val="bg1"/>
              </a:solidFill>
              <a:latin typeface="Century Gothic"/>
              <a:cs typeface="Century Gothic"/>
            </a:endParaRPr>
          </a:p>
        </p:txBody>
      </p:sp>
      <p:grpSp>
        <p:nvGrpSpPr>
          <p:cNvPr id="18" name="Group 17"/>
          <p:cNvGrpSpPr/>
          <p:nvPr/>
        </p:nvGrpSpPr>
        <p:grpSpPr>
          <a:xfrm>
            <a:off x="3636303" y="5714704"/>
            <a:ext cx="2063756" cy="276999"/>
            <a:chOff x="5660081" y="5714704"/>
            <a:chExt cx="2063756" cy="276999"/>
          </a:xfrm>
        </p:grpSpPr>
        <p:grpSp>
          <p:nvGrpSpPr>
            <p:cNvPr id="12" name="Group 11"/>
            <p:cNvGrpSpPr/>
            <p:nvPr/>
          </p:nvGrpSpPr>
          <p:grpSpPr>
            <a:xfrm>
              <a:off x="5660081" y="5714704"/>
              <a:ext cx="869924" cy="276999"/>
              <a:chOff x="5190476" y="1699849"/>
              <a:chExt cx="869924" cy="276999"/>
            </a:xfrm>
          </p:grpSpPr>
          <p:sp>
            <p:nvSpPr>
              <p:cNvPr id="13" name="Rectangle 12"/>
              <p:cNvSpPr/>
              <p:nvPr/>
            </p:nvSpPr>
            <p:spPr>
              <a:xfrm>
                <a:off x="5190476" y="1784348"/>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p>
            </p:txBody>
          </p:sp>
          <p:sp>
            <p:nvSpPr>
              <p:cNvPr id="14" name="TextBox 13"/>
              <p:cNvSpPr txBox="1"/>
              <p:nvPr/>
            </p:nvSpPr>
            <p:spPr>
              <a:xfrm>
                <a:off x="5281746" y="1699849"/>
                <a:ext cx="778654" cy="276999"/>
              </a:xfrm>
              <a:prstGeom prst="rect">
                <a:avLst/>
              </a:prstGeom>
              <a:noFill/>
            </p:spPr>
            <p:txBody>
              <a:bodyPr wrap="none" rtlCol="0" anchor="ctr">
                <a:spAutoFit/>
              </a:bodyPr>
              <a:lstStyle/>
              <a:p>
                <a:r>
                  <a:rPr lang="en-US" sz="1200" b="1" baseline="0" dirty="0" smtClean="0">
                    <a:solidFill>
                      <a:srgbClr val="000000"/>
                    </a:solidFill>
                  </a:rPr>
                  <a:t>Strongly</a:t>
                </a:r>
              </a:p>
            </p:txBody>
          </p:sp>
        </p:grpSp>
        <p:grpSp>
          <p:nvGrpSpPr>
            <p:cNvPr id="15" name="Group 14"/>
            <p:cNvGrpSpPr/>
            <p:nvPr/>
          </p:nvGrpSpPr>
          <p:grpSpPr>
            <a:xfrm>
              <a:off x="6618223" y="5714704"/>
              <a:ext cx="1105614" cy="276999"/>
              <a:chOff x="4782049" y="1699849"/>
              <a:chExt cx="1105614" cy="276999"/>
            </a:xfrm>
          </p:grpSpPr>
          <p:sp>
            <p:nvSpPr>
              <p:cNvPr id="16" name="Rectangle 15"/>
              <p:cNvSpPr/>
              <p:nvPr/>
            </p:nvSpPr>
            <p:spPr>
              <a:xfrm>
                <a:off x="4782049" y="1784348"/>
                <a:ext cx="108000" cy="10800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p>
            </p:txBody>
          </p:sp>
          <p:sp>
            <p:nvSpPr>
              <p:cNvPr id="17" name="TextBox 16"/>
              <p:cNvSpPr txBox="1"/>
              <p:nvPr/>
            </p:nvSpPr>
            <p:spPr>
              <a:xfrm>
                <a:off x="4843787" y="1699849"/>
                <a:ext cx="1043876" cy="276999"/>
              </a:xfrm>
              <a:prstGeom prst="rect">
                <a:avLst/>
              </a:prstGeom>
              <a:noFill/>
            </p:spPr>
            <p:txBody>
              <a:bodyPr wrap="none" rtlCol="0" anchor="ctr">
                <a:spAutoFit/>
              </a:bodyPr>
              <a:lstStyle/>
              <a:p>
                <a:r>
                  <a:rPr lang="en-US" sz="1200" b="1" baseline="0" dirty="0" smtClean="0">
                    <a:solidFill>
                      <a:srgbClr val="000000"/>
                    </a:solidFill>
                  </a:rPr>
                  <a:t>Moderately</a:t>
                </a:r>
              </a:p>
            </p:txBody>
          </p:sp>
        </p:grpSp>
      </p:grpSp>
    </p:spTree>
    <p:extLst>
      <p:ext uri="{BB962C8B-B14F-4D97-AF65-F5344CB8AC3E}">
        <p14:creationId xmlns:p14="http://schemas.microsoft.com/office/powerpoint/2010/main" val="183540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51573" y="2766578"/>
            <a:ext cx="4474713" cy="1023583"/>
          </a:xfrm>
        </p:spPr>
        <p:txBody>
          <a:bodyPr>
            <a:noAutofit/>
          </a:bodyPr>
          <a:lstStyle/>
          <a:p>
            <a:pPr marL="0" indent="0"/>
            <a:r>
              <a:rPr lang="en-US" sz="1800" dirty="0">
                <a:latin typeface="Century Gothic"/>
                <a:cs typeface="Century Gothic"/>
              </a:rPr>
              <a:t>For more information on this study, please contact:</a:t>
            </a:r>
            <a:br>
              <a:rPr lang="en-US" sz="1800" dirty="0">
                <a:latin typeface="Century Gothic"/>
                <a:cs typeface="Century Gothic"/>
              </a:rPr>
            </a:br>
            <a:r>
              <a:rPr lang="en-US" sz="1800" dirty="0">
                <a:latin typeface="Century Gothic"/>
                <a:cs typeface="Century Gothic"/>
              </a:rPr>
              <a:t/>
            </a:r>
            <a:br>
              <a:rPr lang="en-US" sz="1800" dirty="0">
                <a:latin typeface="Century Gothic"/>
                <a:cs typeface="Century Gothic"/>
              </a:rPr>
            </a:br>
            <a:r>
              <a:rPr lang="en-US" sz="1800" dirty="0">
                <a:latin typeface="Century Gothic"/>
                <a:cs typeface="Century Gothic"/>
              </a:rPr>
              <a:t>Mario Canseco</a:t>
            </a:r>
            <a:br>
              <a:rPr lang="en-US" sz="1800" dirty="0">
                <a:latin typeface="Century Gothic"/>
                <a:cs typeface="Century Gothic"/>
              </a:rPr>
            </a:br>
            <a:r>
              <a:rPr lang="en-US" sz="1800" dirty="0">
                <a:latin typeface="Century Gothic"/>
                <a:cs typeface="Century Gothic"/>
              </a:rPr>
              <a:t>Vice President, Public Affairs</a:t>
            </a:r>
            <a:br>
              <a:rPr lang="en-US" sz="1800" dirty="0">
                <a:latin typeface="Century Gothic"/>
                <a:cs typeface="Century Gothic"/>
              </a:rPr>
            </a:br>
            <a:r>
              <a:rPr lang="en-US" sz="1800" dirty="0">
                <a:latin typeface="Century Gothic"/>
                <a:cs typeface="Century Gothic"/>
              </a:rPr>
              <a:t>Insights West</a:t>
            </a:r>
            <a:br>
              <a:rPr lang="en-US" sz="1800" dirty="0">
                <a:latin typeface="Century Gothic"/>
                <a:cs typeface="Century Gothic"/>
              </a:rPr>
            </a:br>
            <a:r>
              <a:rPr lang="en-US" sz="1800" dirty="0">
                <a:latin typeface="Century Gothic"/>
                <a:cs typeface="Century Gothic"/>
              </a:rPr>
              <a:t>778-929-0490</a:t>
            </a:r>
            <a:br>
              <a:rPr lang="en-US" sz="1800" dirty="0">
                <a:latin typeface="Century Gothic"/>
                <a:cs typeface="Century Gothic"/>
              </a:rPr>
            </a:br>
            <a:r>
              <a:rPr lang="en-US" sz="1800" dirty="0">
                <a:solidFill>
                  <a:schemeClr val="tx2"/>
                </a:solidFill>
                <a:latin typeface="Century Gothic"/>
                <a:cs typeface="Century Gothic"/>
              </a:rPr>
              <a:t>mariocanseco@insightswest.com</a:t>
            </a:r>
            <a:br>
              <a:rPr lang="en-US" sz="1800" dirty="0">
                <a:solidFill>
                  <a:schemeClr val="tx2"/>
                </a:solidFill>
                <a:latin typeface="Century Gothic"/>
                <a:cs typeface="Century Gothic"/>
              </a:rPr>
            </a:br>
            <a:endParaRPr lang="en-US" sz="1800" dirty="0">
              <a:solidFill>
                <a:schemeClr val="tx2"/>
              </a:solidFill>
              <a:latin typeface="Century Gothic"/>
              <a:cs typeface="Century Gothic"/>
            </a:endParaRPr>
          </a:p>
        </p:txBody>
      </p:sp>
    </p:spTree>
    <p:extLst>
      <p:ext uri="{BB962C8B-B14F-4D97-AF65-F5344CB8AC3E}">
        <p14:creationId xmlns:p14="http://schemas.microsoft.com/office/powerpoint/2010/main" val="3266812173"/>
      </p:ext>
    </p:extLst>
  </p:cSld>
  <p:clrMapOvr>
    <a:masterClrMapping/>
  </p:clrMapOvr>
</p:sld>
</file>

<file path=ppt/theme/theme1.xml><?xml version="1.0" encoding="utf-8"?>
<a:theme xmlns:a="http://schemas.openxmlformats.org/drawingml/2006/main" name="Insights West Theme">
  <a:themeElements>
    <a:clrScheme name="Master Insight Template">
      <a:dk1>
        <a:srgbClr val="000000"/>
      </a:dk1>
      <a:lt1>
        <a:sysClr val="window" lastClr="FFFFFF"/>
      </a:lt1>
      <a:dk2>
        <a:srgbClr val="737373"/>
      </a:dk2>
      <a:lt2>
        <a:srgbClr val="999999"/>
      </a:lt2>
      <a:accent1>
        <a:srgbClr val="027CC7"/>
      </a:accent1>
      <a:accent2>
        <a:srgbClr val="658E35"/>
      </a:accent2>
      <a:accent3>
        <a:srgbClr val="87B3E6"/>
      </a:accent3>
      <a:accent4>
        <a:srgbClr val="3C0037"/>
      </a:accent4>
      <a:accent5>
        <a:srgbClr val="10335F"/>
      </a:accent5>
      <a:accent6>
        <a:srgbClr val="F86407"/>
      </a:accent6>
      <a:hlink>
        <a:srgbClr val="D9D9D9"/>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ctr">
        <a:spAutoFit/>
      </a:bodyPr>
      <a:lstStyle>
        <a:defPPr>
          <a:defRPr sz="1400" baseline="0" dirty="0" smtClean="0">
            <a:solidFill>
              <a:srgbClr val="000000"/>
            </a:solidFill>
            <a:latin typeface="Open Sans"/>
          </a:defRPr>
        </a:defPPr>
      </a:lstStyle>
    </a:txDef>
  </a:objectDefaults>
  <a:extraClrSchemeLst/>
</a:theme>
</file>

<file path=ppt/theme/theme2.xml><?xml version="1.0" encoding="utf-8"?>
<a:theme xmlns:a="http://schemas.openxmlformats.org/drawingml/2006/main" name="1_Custom Design">
  <a:themeElements>
    <a:clrScheme name="Master Insight Template">
      <a:dk1>
        <a:srgbClr val="000000"/>
      </a:dk1>
      <a:lt1>
        <a:sysClr val="window" lastClr="FFFFFF"/>
      </a:lt1>
      <a:dk2>
        <a:srgbClr val="737373"/>
      </a:dk2>
      <a:lt2>
        <a:srgbClr val="999999"/>
      </a:lt2>
      <a:accent1>
        <a:srgbClr val="027CC7"/>
      </a:accent1>
      <a:accent2>
        <a:srgbClr val="658E35"/>
      </a:accent2>
      <a:accent3>
        <a:srgbClr val="87B3E6"/>
      </a:accent3>
      <a:accent4>
        <a:srgbClr val="3C0037"/>
      </a:accent4>
      <a:accent5>
        <a:srgbClr val="10335F"/>
      </a:accent5>
      <a:accent6>
        <a:srgbClr val="F86407"/>
      </a:accent6>
      <a:hlink>
        <a:srgbClr val="D9D9D9"/>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Master Insight Template">
      <a:dk1>
        <a:srgbClr val="000000"/>
      </a:dk1>
      <a:lt1>
        <a:sysClr val="window" lastClr="FFFFFF"/>
      </a:lt1>
      <a:dk2>
        <a:srgbClr val="737373"/>
      </a:dk2>
      <a:lt2>
        <a:srgbClr val="999999"/>
      </a:lt2>
      <a:accent1>
        <a:srgbClr val="027CC7"/>
      </a:accent1>
      <a:accent2>
        <a:srgbClr val="658E35"/>
      </a:accent2>
      <a:accent3>
        <a:srgbClr val="87B3E6"/>
      </a:accent3>
      <a:accent4>
        <a:srgbClr val="3C0037"/>
      </a:accent4>
      <a:accent5>
        <a:srgbClr val="10335F"/>
      </a:accent5>
      <a:accent6>
        <a:srgbClr val="F86407"/>
      </a:accent6>
      <a:hlink>
        <a:srgbClr val="D9D9D9"/>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79984</TotalTime>
  <Words>735</Words>
  <Application>Microsoft Macintosh PowerPoint</Application>
  <PresentationFormat>On-screen Show (4:3)</PresentationFormat>
  <Paragraphs>112</Paragraphs>
  <Slides>8</Slides>
  <Notes>0</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Insights West Theme</vt:lpstr>
      <vt:lpstr>1_Custom Design</vt:lpstr>
      <vt:lpstr>2_Custom Design</vt:lpstr>
      <vt:lpstr>BC Federation of Labour BC Views on the minimum wage</vt:lpstr>
      <vt:lpstr>Methodology</vt:lpstr>
      <vt:lpstr>Detailed results</vt:lpstr>
      <vt:lpstr>Three-in-four BC residents (76%) believe the minimum wage should be increased to $15/hr—including a majority of BC Liberal voters in 2013.</vt:lpstr>
      <vt:lpstr>High level of agreement from residents on making a “significant and immediate” increase to the minimum wage, as well as eliminating the liquor server wage.</vt:lpstr>
      <vt:lpstr>At least seven-in-ten residents agree with the rationale for change, and four-in-five believe that$15/hr is a fair wage considering the cost of living.</vt:lpstr>
      <vt:lpstr>Three-in-five residents—and nine-in-ten provincial NDP voters—think fighting for a higher minimum wage is important for the labour movement.</vt:lpstr>
      <vt:lpstr>For more information on this study, please contact:  Mario Canseco Vice President, Public Affairs Insights West 778-929-0490 mariocanseco@insightswest.com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Boren Family</dc:creator>
  <cp:lastModifiedBy>Jaime</cp:lastModifiedBy>
  <cp:revision>3350</cp:revision>
  <cp:lastPrinted>2013-09-10T21:59:53Z</cp:lastPrinted>
  <dcterms:created xsi:type="dcterms:W3CDTF">2013-06-24T17:17:16Z</dcterms:created>
  <dcterms:modified xsi:type="dcterms:W3CDTF">2014-11-24T21:27:59Z</dcterms:modified>
</cp:coreProperties>
</file>