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61" r:id="rId2"/>
    <p:sldId id="388" r:id="rId3"/>
    <p:sldId id="398" r:id="rId4"/>
    <p:sldId id="393" r:id="rId5"/>
    <p:sldId id="394" r:id="rId6"/>
    <p:sldId id="395" r:id="rId7"/>
    <p:sldId id="396" r:id="rId8"/>
    <p:sldId id="397" r:id="rId9"/>
    <p:sldId id="392" r:id="rId10"/>
    <p:sldId id="399" r:id="rId11"/>
    <p:sldId id="400" r:id="rId12"/>
    <p:sldId id="401" r:id="rId13"/>
    <p:sldId id="402" r:id="rId14"/>
    <p:sldId id="403" r:id="rId15"/>
    <p:sldId id="404" r:id="rId16"/>
    <p:sldId id="405" r:id="rId17"/>
    <p:sldId id="406" r:id="rId18"/>
    <p:sldId id="407" r:id="rId19"/>
    <p:sldId id="408"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3">
          <p15:clr>
            <a:srgbClr val="A4A3A4"/>
          </p15:clr>
        </p15:guide>
        <p15:guide id="2" orient="horz" pos="293">
          <p15:clr>
            <a:srgbClr val="A4A3A4"/>
          </p15:clr>
        </p15:guide>
        <p15:guide id="3" orient="horz" pos="2160">
          <p15:clr>
            <a:srgbClr val="A4A3A4"/>
          </p15:clr>
        </p15:guide>
        <p15:guide id="4" orient="horz" pos="3680">
          <p15:clr>
            <a:srgbClr val="A4A3A4"/>
          </p15:clr>
        </p15:guide>
        <p15:guide id="5" orient="horz" pos="960">
          <p15:clr>
            <a:srgbClr val="A4A3A4"/>
          </p15:clr>
        </p15:guide>
        <p15:guide id="6" pos="4571">
          <p15:clr>
            <a:srgbClr val="A4A3A4"/>
          </p15:clr>
        </p15:guide>
        <p15:guide id="7" pos="5148">
          <p15:clr>
            <a:srgbClr val="A4A3A4"/>
          </p15:clr>
        </p15:guide>
        <p15:guide id="8" pos="606">
          <p15:clr>
            <a:srgbClr val="A4A3A4"/>
          </p15:clr>
        </p15:guide>
        <p15:guide id="9" pos="4971">
          <p15:clr>
            <a:srgbClr val="A4A3A4"/>
          </p15:clr>
        </p15:guide>
        <p15:guide id="10" pos="7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B04590"/>
    <a:srgbClr val="559CB5"/>
    <a:srgbClr val="6667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917" autoAdjust="0"/>
  </p:normalViewPr>
  <p:slideViewPr>
    <p:cSldViewPr snapToGrid="0" snapToObjects="1">
      <p:cViewPr varScale="1">
        <p:scale>
          <a:sx n="48" d="100"/>
          <a:sy n="48" d="100"/>
        </p:scale>
        <p:origin x="184" y="44"/>
      </p:cViewPr>
      <p:guideLst>
        <p:guide orient="horz" pos="4043"/>
        <p:guide orient="horz" pos="293"/>
        <p:guide orient="horz" pos="2160"/>
        <p:guide orient="horz" pos="3680"/>
        <p:guide orient="horz" pos="960"/>
        <p:guide pos="4571"/>
        <p:guide pos="5148"/>
        <p:guide pos="606"/>
        <p:guide pos="4971"/>
        <p:guide pos="77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5179485" y="0"/>
            <a:ext cx="3962400" cy="342900"/>
          </a:xfrm>
          <a:prstGeom prst="rect">
            <a:avLst/>
          </a:prstGeom>
        </p:spPr>
        <p:txBody>
          <a:bodyPr vert="horz" lIns="91430" tIns="45715" rIns="91430" bIns="45715" rtlCol="0"/>
          <a:lstStyle>
            <a:lvl1pPr algn="r">
              <a:defRPr sz="1200"/>
            </a:lvl1pPr>
          </a:lstStyle>
          <a:p>
            <a:fld id="{26DD0B9D-3229-684A-BACB-954DF8E5427F}" type="datetimeFigureOut">
              <a:rPr lang="en-US" smtClean="0"/>
              <a:t>1/13/2026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5179485" y="6513910"/>
            <a:ext cx="3962400" cy="342900"/>
          </a:xfrm>
          <a:prstGeom prst="rect">
            <a:avLst/>
          </a:prstGeom>
        </p:spPr>
        <p:txBody>
          <a:bodyPr vert="horz" lIns="91430" tIns="45715" rIns="91430" bIns="45715" rtlCol="0" anchor="b"/>
          <a:lstStyle>
            <a:lvl1pPr algn="r">
              <a:defRPr sz="1200"/>
            </a:lvl1pPr>
          </a:lstStyle>
          <a:p>
            <a:fld id="{CB6A5800-D5A8-4047-A195-C617018EAD20}" type="slidenum">
              <a:rPr lang="en-US" smtClean="0"/>
              <a:t>‹#›</a:t>
            </a:fld>
            <a:endParaRPr lang="en-US"/>
          </a:p>
        </p:txBody>
      </p:sp>
    </p:spTree>
    <p:extLst>
      <p:ext uri="{BB962C8B-B14F-4D97-AF65-F5344CB8AC3E}">
        <p14:creationId xmlns:p14="http://schemas.microsoft.com/office/powerpoint/2010/main" val="2221631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5179485" y="0"/>
            <a:ext cx="3962400" cy="342900"/>
          </a:xfrm>
          <a:prstGeom prst="rect">
            <a:avLst/>
          </a:prstGeom>
        </p:spPr>
        <p:txBody>
          <a:bodyPr vert="horz" lIns="91430" tIns="45715" rIns="91430" bIns="45715" rtlCol="0"/>
          <a:lstStyle>
            <a:lvl1pPr algn="r">
              <a:defRPr sz="1200"/>
            </a:lvl1pPr>
          </a:lstStyle>
          <a:p>
            <a:fld id="{77D39A26-A8E4-2C4E-99F5-0BB54B4CDE78}" type="datetimeFigureOut">
              <a:rPr lang="en-US" smtClean="0"/>
              <a:t>1/13/2026</a:t>
            </a:fld>
            <a:endParaRPr lang="en-US"/>
          </a:p>
        </p:txBody>
      </p:sp>
      <p:sp>
        <p:nvSpPr>
          <p:cNvPr id="4" name="Slide Image Placeholder 3"/>
          <p:cNvSpPr>
            <a:spLocks noGrp="1" noRot="1" noChangeAspect="1"/>
          </p:cNvSpPr>
          <p:nvPr>
            <p:ph type="sldImg" idx="2"/>
          </p:nvPr>
        </p:nvSpPr>
        <p:spPr>
          <a:xfrm>
            <a:off x="2857500" y="514350"/>
            <a:ext cx="3430588" cy="257175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914400" y="3257551"/>
            <a:ext cx="7315200" cy="3086100"/>
          </a:xfrm>
          <a:prstGeom prst="rect">
            <a:avLst/>
          </a:prstGeom>
        </p:spPr>
        <p:txBody>
          <a:bodyPr vert="horz" lIns="91430" tIns="45715" rIns="91430" bIns="45715"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5179485" y="6513910"/>
            <a:ext cx="3962400" cy="342900"/>
          </a:xfrm>
          <a:prstGeom prst="rect">
            <a:avLst/>
          </a:prstGeom>
        </p:spPr>
        <p:txBody>
          <a:bodyPr vert="horz" lIns="91430" tIns="45715" rIns="91430" bIns="45715" rtlCol="0" anchor="b"/>
          <a:lstStyle>
            <a:lvl1pPr algn="r">
              <a:defRPr sz="1200"/>
            </a:lvl1pPr>
          </a:lstStyle>
          <a:p>
            <a:fld id="{93B10AE2-27E8-B345-A625-3D5A11E45DC8}" type="slidenum">
              <a:rPr lang="en-US" smtClean="0"/>
              <a:t>‹#›</a:t>
            </a:fld>
            <a:endParaRPr lang="en-US"/>
          </a:p>
        </p:txBody>
      </p:sp>
    </p:spTree>
    <p:extLst>
      <p:ext uri="{BB962C8B-B14F-4D97-AF65-F5344CB8AC3E}">
        <p14:creationId xmlns:p14="http://schemas.microsoft.com/office/powerpoint/2010/main" val="2258889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93B10AE2-27E8-B345-A625-3D5A11E45DC8}" type="slidenum">
              <a:rPr lang="en-US" smtClean="0"/>
              <a:t>1</a:t>
            </a:fld>
            <a:endParaRPr lang="en-US"/>
          </a:p>
        </p:txBody>
      </p:sp>
    </p:spTree>
    <p:extLst>
      <p:ext uri="{BB962C8B-B14F-4D97-AF65-F5344CB8AC3E}">
        <p14:creationId xmlns:p14="http://schemas.microsoft.com/office/powerpoint/2010/main" val="14429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536B-B450-5F76-4EFB-2D5B2495E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9B90E-A81A-67E2-6DAE-A2BDD91D5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381FF-BBC3-22BB-C4BD-C89793829B1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32B3EB2-A526-2388-5616-ECBFBA174EDB}"/>
              </a:ext>
            </a:extLst>
          </p:cNvPr>
          <p:cNvSpPr>
            <a:spLocks noGrp="1"/>
          </p:cNvSpPr>
          <p:nvPr>
            <p:ph type="sldNum" sz="quarter" idx="5"/>
          </p:nvPr>
        </p:nvSpPr>
        <p:spPr/>
        <p:txBody>
          <a:bodyPr/>
          <a:lstStyle/>
          <a:p>
            <a:fld id="{93B10AE2-27E8-B345-A625-3D5A11E45DC8}" type="slidenum">
              <a:rPr lang="en-US" smtClean="0"/>
              <a:t>16</a:t>
            </a:fld>
            <a:endParaRPr lang="en-US"/>
          </a:p>
        </p:txBody>
      </p:sp>
    </p:spTree>
    <p:extLst>
      <p:ext uri="{BB962C8B-B14F-4D97-AF65-F5344CB8AC3E}">
        <p14:creationId xmlns:p14="http://schemas.microsoft.com/office/powerpoint/2010/main" val="248887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E1FDE-5F58-0DA8-E9B8-A2AEBDD28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07E63-6A3D-DB57-CC2B-D750079CD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D45A4-7C21-660C-0737-EFB631100E2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36B45CE-966A-BB72-8DC4-76A2225AD96B}"/>
              </a:ext>
            </a:extLst>
          </p:cNvPr>
          <p:cNvSpPr>
            <a:spLocks noGrp="1"/>
          </p:cNvSpPr>
          <p:nvPr>
            <p:ph type="sldNum" sz="quarter" idx="5"/>
          </p:nvPr>
        </p:nvSpPr>
        <p:spPr/>
        <p:txBody>
          <a:bodyPr/>
          <a:lstStyle/>
          <a:p>
            <a:fld id="{93B10AE2-27E8-B345-A625-3D5A11E45DC8}" type="slidenum">
              <a:rPr lang="en-US" smtClean="0"/>
              <a:t>18</a:t>
            </a:fld>
            <a:endParaRPr lang="en-US"/>
          </a:p>
        </p:txBody>
      </p:sp>
    </p:spTree>
    <p:extLst>
      <p:ext uri="{BB962C8B-B14F-4D97-AF65-F5344CB8AC3E}">
        <p14:creationId xmlns:p14="http://schemas.microsoft.com/office/powerpoint/2010/main" val="6074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80725-01DC-4AFB-AAEB-0A4823D79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55743-3ABD-834D-A298-BE2C55100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1C557-83D3-08B5-90D4-86AACF5E0FD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FF41D53-B9F7-7C56-C8C4-17A48A6FDEC6}"/>
              </a:ext>
            </a:extLst>
          </p:cNvPr>
          <p:cNvSpPr>
            <a:spLocks noGrp="1"/>
          </p:cNvSpPr>
          <p:nvPr>
            <p:ph type="sldNum" sz="quarter" idx="5"/>
          </p:nvPr>
        </p:nvSpPr>
        <p:spPr/>
        <p:txBody>
          <a:bodyPr/>
          <a:lstStyle/>
          <a:p>
            <a:fld id="{93B10AE2-27E8-B345-A625-3D5A11E45DC8}" type="slidenum">
              <a:rPr lang="en-US" smtClean="0"/>
              <a:t>19</a:t>
            </a:fld>
            <a:endParaRPr lang="en-US"/>
          </a:p>
        </p:txBody>
      </p:sp>
    </p:spTree>
    <p:extLst>
      <p:ext uri="{BB962C8B-B14F-4D97-AF65-F5344CB8AC3E}">
        <p14:creationId xmlns:p14="http://schemas.microsoft.com/office/powerpoint/2010/main" val="65894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3B10AE2-27E8-B345-A625-3D5A11E45DC8}" type="slidenum">
              <a:rPr lang="en-US" smtClean="0"/>
              <a:t>5</a:t>
            </a:fld>
            <a:endParaRPr lang="en-US"/>
          </a:p>
        </p:txBody>
      </p:sp>
    </p:spTree>
    <p:extLst>
      <p:ext uri="{BB962C8B-B14F-4D97-AF65-F5344CB8AC3E}">
        <p14:creationId xmlns:p14="http://schemas.microsoft.com/office/powerpoint/2010/main" val="132799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7658-606D-625D-71C8-58DE83FFD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A70F8-451E-1AB9-4A33-F16E442CE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BD2DF-768C-8140-9059-ED115541553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2773FB9-BE61-8760-9B6C-C2C903CDC0F3}"/>
              </a:ext>
            </a:extLst>
          </p:cNvPr>
          <p:cNvSpPr>
            <a:spLocks noGrp="1"/>
          </p:cNvSpPr>
          <p:nvPr>
            <p:ph type="sldNum" sz="quarter" idx="5"/>
          </p:nvPr>
        </p:nvSpPr>
        <p:spPr/>
        <p:txBody>
          <a:bodyPr/>
          <a:lstStyle/>
          <a:p>
            <a:fld id="{93B10AE2-27E8-B345-A625-3D5A11E45DC8}" type="slidenum">
              <a:rPr lang="en-US" smtClean="0"/>
              <a:t>6</a:t>
            </a:fld>
            <a:endParaRPr lang="en-US"/>
          </a:p>
        </p:txBody>
      </p:sp>
    </p:spTree>
    <p:extLst>
      <p:ext uri="{BB962C8B-B14F-4D97-AF65-F5344CB8AC3E}">
        <p14:creationId xmlns:p14="http://schemas.microsoft.com/office/powerpoint/2010/main" val="377682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A634E-EA68-FE1B-AF8D-B38CEE494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87A93-FC14-5420-B8A1-377C60972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B77CE-9E1F-6D84-8075-05BF849B606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EEA25FA-F60E-B77A-96ED-020FC84457FB}"/>
              </a:ext>
            </a:extLst>
          </p:cNvPr>
          <p:cNvSpPr>
            <a:spLocks noGrp="1"/>
          </p:cNvSpPr>
          <p:nvPr>
            <p:ph type="sldNum" sz="quarter" idx="5"/>
          </p:nvPr>
        </p:nvSpPr>
        <p:spPr/>
        <p:txBody>
          <a:bodyPr/>
          <a:lstStyle/>
          <a:p>
            <a:fld id="{93B10AE2-27E8-B345-A625-3D5A11E45DC8}" type="slidenum">
              <a:rPr lang="en-US" smtClean="0"/>
              <a:t>7</a:t>
            </a:fld>
            <a:endParaRPr lang="en-US"/>
          </a:p>
        </p:txBody>
      </p:sp>
    </p:spTree>
    <p:extLst>
      <p:ext uri="{BB962C8B-B14F-4D97-AF65-F5344CB8AC3E}">
        <p14:creationId xmlns:p14="http://schemas.microsoft.com/office/powerpoint/2010/main" val="44030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9CD0-4F7A-0662-213A-A1D72E030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C6DAC-9B1D-A103-BF3D-7571C45EF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7F04E-24A4-BA8B-3FB4-04DB7634091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9E27EF3-B495-28F6-521D-8525803233D5}"/>
              </a:ext>
            </a:extLst>
          </p:cNvPr>
          <p:cNvSpPr>
            <a:spLocks noGrp="1"/>
          </p:cNvSpPr>
          <p:nvPr>
            <p:ph type="sldNum" sz="quarter" idx="5"/>
          </p:nvPr>
        </p:nvSpPr>
        <p:spPr/>
        <p:txBody>
          <a:bodyPr/>
          <a:lstStyle/>
          <a:p>
            <a:fld id="{93B10AE2-27E8-B345-A625-3D5A11E45DC8}" type="slidenum">
              <a:rPr lang="en-US" smtClean="0"/>
              <a:t>8</a:t>
            </a:fld>
            <a:endParaRPr lang="en-US"/>
          </a:p>
        </p:txBody>
      </p:sp>
    </p:spTree>
    <p:extLst>
      <p:ext uri="{BB962C8B-B14F-4D97-AF65-F5344CB8AC3E}">
        <p14:creationId xmlns:p14="http://schemas.microsoft.com/office/powerpoint/2010/main" val="91760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AB88-94BF-AC0A-45E9-9F6D0E905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10C94-F86F-86D4-B123-D37316ECC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0D44D-6A33-D023-39B0-263414C581C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750122B-2CE4-C796-A783-F5B3D7D1602A}"/>
              </a:ext>
            </a:extLst>
          </p:cNvPr>
          <p:cNvSpPr>
            <a:spLocks noGrp="1"/>
          </p:cNvSpPr>
          <p:nvPr>
            <p:ph type="sldNum" sz="quarter" idx="5"/>
          </p:nvPr>
        </p:nvSpPr>
        <p:spPr/>
        <p:txBody>
          <a:bodyPr/>
          <a:lstStyle/>
          <a:p>
            <a:fld id="{93B10AE2-27E8-B345-A625-3D5A11E45DC8}" type="slidenum">
              <a:rPr lang="en-US" smtClean="0"/>
              <a:t>11</a:t>
            </a:fld>
            <a:endParaRPr lang="en-US"/>
          </a:p>
        </p:txBody>
      </p:sp>
    </p:spTree>
    <p:extLst>
      <p:ext uri="{BB962C8B-B14F-4D97-AF65-F5344CB8AC3E}">
        <p14:creationId xmlns:p14="http://schemas.microsoft.com/office/powerpoint/2010/main" val="261974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A3853-19C0-BD41-A211-735EC3D42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0567B-3288-79FA-B84B-DE93C324C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8D244-2320-4E3F-4AE2-5B349B0D680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5F60B2F-6657-80C6-9C27-9DC4E321A024}"/>
              </a:ext>
            </a:extLst>
          </p:cNvPr>
          <p:cNvSpPr>
            <a:spLocks noGrp="1"/>
          </p:cNvSpPr>
          <p:nvPr>
            <p:ph type="sldNum" sz="quarter" idx="5"/>
          </p:nvPr>
        </p:nvSpPr>
        <p:spPr/>
        <p:txBody>
          <a:bodyPr/>
          <a:lstStyle/>
          <a:p>
            <a:fld id="{93B10AE2-27E8-B345-A625-3D5A11E45DC8}" type="slidenum">
              <a:rPr lang="en-US" smtClean="0"/>
              <a:t>13</a:t>
            </a:fld>
            <a:endParaRPr lang="en-US"/>
          </a:p>
        </p:txBody>
      </p:sp>
    </p:spTree>
    <p:extLst>
      <p:ext uri="{BB962C8B-B14F-4D97-AF65-F5344CB8AC3E}">
        <p14:creationId xmlns:p14="http://schemas.microsoft.com/office/powerpoint/2010/main" val="233071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0042-09D3-55BA-8581-D784DF62D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25A94-7C3F-C2FB-7B9C-E4BCEC56D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74E72-C776-0342-86AA-CD7BDFB95F0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5003968-A4F9-1505-B49F-6D4B8D82A1AC}"/>
              </a:ext>
            </a:extLst>
          </p:cNvPr>
          <p:cNvSpPr>
            <a:spLocks noGrp="1"/>
          </p:cNvSpPr>
          <p:nvPr>
            <p:ph type="sldNum" sz="quarter" idx="5"/>
          </p:nvPr>
        </p:nvSpPr>
        <p:spPr/>
        <p:txBody>
          <a:bodyPr/>
          <a:lstStyle/>
          <a:p>
            <a:fld id="{93B10AE2-27E8-B345-A625-3D5A11E45DC8}" type="slidenum">
              <a:rPr lang="en-US" smtClean="0"/>
              <a:t>14</a:t>
            </a:fld>
            <a:endParaRPr lang="en-US"/>
          </a:p>
        </p:txBody>
      </p:sp>
    </p:spTree>
    <p:extLst>
      <p:ext uri="{BB962C8B-B14F-4D97-AF65-F5344CB8AC3E}">
        <p14:creationId xmlns:p14="http://schemas.microsoft.com/office/powerpoint/2010/main" val="124967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B06A-2016-D561-1757-437A6AAFB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1C58B-138E-FA8F-09F7-57D9BD06A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DE377-05A4-0A9E-62E8-BB10D11A195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AFD7417-C7F0-7313-B2E2-7243F585153C}"/>
              </a:ext>
            </a:extLst>
          </p:cNvPr>
          <p:cNvSpPr>
            <a:spLocks noGrp="1"/>
          </p:cNvSpPr>
          <p:nvPr>
            <p:ph type="sldNum" sz="quarter" idx="5"/>
          </p:nvPr>
        </p:nvSpPr>
        <p:spPr/>
        <p:txBody>
          <a:bodyPr/>
          <a:lstStyle/>
          <a:p>
            <a:fld id="{93B10AE2-27E8-B345-A625-3D5A11E45DC8}" type="slidenum">
              <a:rPr lang="en-US" smtClean="0"/>
              <a:t>15</a:t>
            </a:fld>
            <a:endParaRPr lang="en-US"/>
          </a:p>
        </p:txBody>
      </p:sp>
    </p:spTree>
    <p:extLst>
      <p:ext uri="{BB962C8B-B14F-4D97-AF65-F5344CB8AC3E}">
        <p14:creationId xmlns:p14="http://schemas.microsoft.com/office/powerpoint/2010/main" val="874725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974727" y="1518052"/>
            <a:ext cx="7197723" cy="5340449"/>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5964771" y="368864"/>
            <a:ext cx="2832098" cy="821773"/>
          </a:xfrm>
          <a:prstGeom prst="rect">
            <a:avLst/>
          </a:prstGeom>
        </p:spPr>
      </p:pic>
      <p:pic>
        <p:nvPicPr>
          <p:cNvPr id="8" name="Picture 7"/>
          <p:cNvPicPr>
            <a:picLocks noChangeAspect="1"/>
          </p:cNvPicPr>
          <p:nvPr userDrawn="1"/>
        </p:nvPicPr>
        <p:blipFill>
          <a:blip r:embed="rId3"/>
          <a:stretch>
            <a:fillRect/>
          </a:stretch>
        </p:blipFill>
        <p:spPr>
          <a:xfrm>
            <a:off x="-756869" y="3429002"/>
            <a:ext cx="4135069" cy="4250390"/>
          </a:xfrm>
          <a:prstGeom prst="rect">
            <a:avLst/>
          </a:prstGeom>
        </p:spPr>
      </p:pic>
      <p:sp>
        <p:nvSpPr>
          <p:cNvPr id="2" name="Title 1"/>
          <p:cNvSpPr>
            <a:spLocks noGrp="1"/>
          </p:cNvSpPr>
          <p:nvPr>
            <p:ph type="ctrTitle"/>
          </p:nvPr>
        </p:nvSpPr>
        <p:spPr>
          <a:xfrm>
            <a:off x="1173159" y="1659465"/>
            <a:ext cx="6793973" cy="1769536"/>
          </a:xfrm>
        </p:spPr>
        <p:txBody>
          <a:bodyPr anchor="t">
            <a:normAutofit/>
          </a:bodyPr>
          <a:lstStyle>
            <a:lvl1pPr>
              <a:lnSpc>
                <a:spcPct val="100000"/>
              </a:lnSpc>
              <a:defRPr sz="3000" spc="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759200" y="3860798"/>
            <a:ext cx="4207932" cy="1752600"/>
          </a:xfrm>
        </p:spPr>
        <p:txBody>
          <a:bodyPr anchor="b">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6"/>
          <p:cNvSpPr>
            <a:spLocks noGrp="1"/>
          </p:cNvSpPr>
          <p:nvPr>
            <p:ph type="dt" sz="half" idx="2"/>
          </p:nvPr>
        </p:nvSpPr>
        <p:spPr>
          <a:xfrm>
            <a:off x="3759200" y="5613398"/>
            <a:ext cx="4207932" cy="925515"/>
          </a:xfrm>
          <a:prstGeom prst="rect">
            <a:avLst/>
          </a:prstGeom>
        </p:spPr>
        <p:txBody>
          <a:bodyPr vert="horz" lIns="91440" tIns="45720" rIns="91440" bIns="45720" rtlCol="0" anchor="t"/>
          <a:lstStyle>
            <a:lvl1pPr algn="l">
              <a:defRPr sz="1200">
                <a:solidFill>
                  <a:schemeClr val="bg1"/>
                </a:solidFill>
              </a:defRPr>
            </a:lvl1pPr>
          </a:lstStyle>
          <a:p>
            <a:endParaRPr lang="en-US" dirty="0"/>
          </a:p>
        </p:txBody>
      </p:sp>
    </p:spTree>
    <p:extLst>
      <p:ext uri="{BB962C8B-B14F-4D97-AF65-F5344CB8AC3E}">
        <p14:creationId xmlns:p14="http://schemas.microsoft.com/office/powerpoint/2010/main" val="183337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974726" y="978401"/>
            <a:ext cx="3538008" cy="252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Footer Placeholder 2"/>
          <p:cNvSpPr>
            <a:spLocks noGrp="1"/>
          </p:cNvSpPr>
          <p:nvPr>
            <p:ph type="ftr" sz="quarter" idx="10"/>
          </p:nvPr>
        </p:nvSpPr>
        <p:spPr/>
        <p:txBody>
          <a:bodyPr/>
          <a:lstStyle/>
          <a:p>
            <a:r>
              <a:rPr lang="en-US" dirty="0"/>
              <a:t>You can alter this copy in the Master layout page</a:t>
            </a:r>
          </a:p>
        </p:txBody>
      </p:sp>
      <p:sp>
        <p:nvSpPr>
          <p:cNvPr id="9" name="Picture Placeholder 2"/>
          <p:cNvSpPr>
            <a:spLocks noGrp="1"/>
          </p:cNvSpPr>
          <p:nvPr>
            <p:ph type="pic" idx="11"/>
          </p:nvPr>
        </p:nvSpPr>
        <p:spPr>
          <a:xfrm>
            <a:off x="4733924" y="978401"/>
            <a:ext cx="3538008" cy="252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p:cNvSpPr>
            <a:spLocks noGrp="1"/>
          </p:cNvSpPr>
          <p:nvPr>
            <p:ph type="pic" idx="12"/>
          </p:nvPr>
        </p:nvSpPr>
        <p:spPr>
          <a:xfrm>
            <a:off x="974726" y="3713134"/>
            <a:ext cx="3538008" cy="252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3"/>
          </p:nvPr>
        </p:nvSpPr>
        <p:spPr>
          <a:xfrm>
            <a:off x="4733924" y="3713134"/>
            <a:ext cx="3538008" cy="252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p:cNvPicPr>
            <a:picLocks noChangeAspect="1"/>
          </p:cNvPicPr>
          <p:nvPr userDrawn="1"/>
        </p:nvPicPr>
        <p:blipFill>
          <a:blip r:embed="rId2"/>
          <a:stretch>
            <a:fillRect/>
          </a:stretch>
        </p:blipFill>
        <p:spPr>
          <a:xfrm>
            <a:off x="7298799" y="246247"/>
            <a:ext cx="1591204" cy="492436"/>
          </a:xfrm>
          <a:prstGeom prst="rect">
            <a:avLst/>
          </a:prstGeom>
        </p:spPr>
      </p:pic>
      <p:sp>
        <p:nvSpPr>
          <p:cNvPr id="13" name="TextBox 12"/>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335776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298799" y="246247"/>
            <a:ext cx="1591204" cy="492436"/>
          </a:xfrm>
          <a:prstGeom prst="rect">
            <a:avLst/>
          </a:prstGeom>
        </p:spPr>
      </p:pic>
      <p:sp>
        <p:nvSpPr>
          <p:cNvPr id="2" name="Title 1"/>
          <p:cNvSpPr>
            <a:spLocks noGrp="1"/>
          </p:cNvSpPr>
          <p:nvPr>
            <p:ph type="title"/>
          </p:nvPr>
        </p:nvSpPr>
        <p:spPr>
          <a:xfrm>
            <a:off x="974726" y="1032933"/>
            <a:ext cx="7712074" cy="736600"/>
          </a:xfrm>
        </p:spPr>
        <p:txBody>
          <a:bodyPr/>
          <a:lstStyle/>
          <a:p>
            <a:r>
              <a:rPr lang="en-US"/>
              <a:t>Click to edit Master title style</a:t>
            </a:r>
            <a:endParaRPr lang="en-US" dirty="0"/>
          </a:p>
        </p:txBody>
      </p:sp>
      <p:sp>
        <p:nvSpPr>
          <p:cNvPr id="3" name="Content Placeholder 2"/>
          <p:cNvSpPr>
            <a:spLocks noGrp="1"/>
          </p:cNvSpPr>
          <p:nvPr>
            <p:ph idx="1"/>
          </p:nvPr>
        </p:nvSpPr>
        <p:spPr>
          <a:xfrm>
            <a:off x="974726" y="2160108"/>
            <a:ext cx="7712074" cy="3898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p:cNvSpPr>
            <a:spLocks noGrp="1"/>
          </p:cNvSpPr>
          <p:nvPr>
            <p:ph type="ftr" sz="quarter" idx="10"/>
          </p:nvPr>
        </p:nvSpPr>
        <p:spPr/>
        <p:txBody>
          <a:bodyPr/>
          <a:lstStyle>
            <a:lvl1pPr algn="l">
              <a:defRPr/>
            </a:lvl1pPr>
          </a:lstStyle>
          <a:p>
            <a:r>
              <a:rPr lang="en-US" dirty="0"/>
              <a:t>You can alter this copy in the Master layout page</a:t>
            </a:r>
          </a:p>
        </p:txBody>
      </p:sp>
      <p:sp>
        <p:nvSpPr>
          <p:cNvPr id="11" name="TextBox 10"/>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344155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974727" y="1849438"/>
            <a:ext cx="7197723" cy="5009063"/>
          </a:xfrm>
          <a:prstGeom prst="rect">
            <a:avLst/>
          </a:prstGeom>
          <a:solidFill>
            <a:srgbClr val="B045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4115" y="2048278"/>
            <a:ext cx="6821485" cy="1693989"/>
          </a:xfrm>
        </p:spPr>
        <p:txBody>
          <a:bodyPr anchor="t">
            <a:normAutofit/>
          </a:bodyPr>
          <a:lstStyle>
            <a:lvl1pPr algn="l">
              <a:defRPr sz="25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54115" y="5319817"/>
            <a:ext cx="6821485" cy="1343450"/>
          </a:xfrm>
        </p:spPr>
        <p:txBody>
          <a:bodyPr anchor="t">
            <a:norm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Footer Placeholder 11"/>
          <p:cNvSpPr>
            <a:spLocks noGrp="1"/>
          </p:cNvSpPr>
          <p:nvPr>
            <p:ph type="ftr" sz="quarter" idx="10"/>
          </p:nvPr>
        </p:nvSpPr>
        <p:spPr/>
        <p:txBody>
          <a:bodyPr/>
          <a:lstStyle>
            <a:lvl1pPr>
              <a:defRPr/>
            </a:lvl1pPr>
          </a:lstStyle>
          <a:p>
            <a:r>
              <a:rPr lang="en-US" dirty="0"/>
              <a:t>You can alter this copy in the Master layout page</a:t>
            </a:r>
          </a:p>
        </p:txBody>
      </p:sp>
      <p:pic>
        <p:nvPicPr>
          <p:cNvPr id="9" name="Picture 8"/>
          <p:cNvPicPr>
            <a:picLocks noChangeAspect="1"/>
          </p:cNvPicPr>
          <p:nvPr userDrawn="1"/>
        </p:nvPicPr>
        <p:blipFill>
          <a:blip r:embed="rId2"/>
          <a:stretch>
            <a:fillRect/>
          </a:stretch>
        </p:blipFill>
        <p:spPr>
          <a:xfrm>
            <a:off x="7298799" y="246247"/>
            <a:ext cx="1591204" cy="492436"/>
          </a:xfrm>
          <a:prstGeom prst="rect">
            <a:avLst/>
          </a:prstGeom>
        </p:spPr>
      </p:pic>
    </p:spTree>
    <p:extLst>
      <p:ext uri="{BB962C8B-B14F-4D97-AF65-F5344CB8AC3E}">
        <p14:creationId xmlns:p14="http://schemas.microsoft.com/office/powerpoint/2010/main" val="38203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You can alter this copy in the Master layout page</a:t>
            </a:r>
          </a:p>
        </p:txBody>
      </p:sp>
      <p:sp>
        <p:nvSpPr>
          <p:cNvPr id="2" name="Title 1"/>
          <p:cNvSpPr>
            <a:spLocks noGrp="1"/>
          </p:cNvSpPr>
          <p:nvPr>
            <p:ph type="title"/>
          </p:nvPr>
        </p:nvSpPr>
        <p:spPr>
          <a:xfrm>
            <a:off x="966479" y="1032933"/>
            <a:ext cx="7901796" cy="736600"/>
          </a:xfrm>
        </p:spPr>
        <p:txBody>
          <a:bodyPr/>
          <a:lstStyle/>
          <a:p>
            <a:r>
              <a:rPr lang="en-US"/>
              <a:t>Click to edit Master title style</a:t>
            </a:r>
          </a:p>
        </p:txBody>
      </p:sp>
      <p:sp>
        <p:nvSpPr>
          <p:cNvPr id="3" name="Content Placeholder 2"/>
          <p:cNvSpPr>
            <a:spLocks noGrp="1"/>
          </p:cNvSpPr>
          <p:nvPr>
            <p:ph sz="half" idx="1"/>
          </p:nvPr>
        </p:nvSpPr>
        <p:spPr>
          <a:xfrm>
            <a:off x="974726" y="2184400"/>
            <a:ext cx="3698874" cy="39417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6068" y="2184400"/>
            <a:ext cx="3747000" cy="39417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a:xfrm>
            <a:off x="7298799" y="246247"/>
            <a:ext cx="1591204" cy="492436"/>
          </a:xfrm>
          <a:prstGeom prst="rect">
            <a:avLst/>
          </a:prstGeom>
        </p:spPr>
      </p:pic>
      <p:sp>
        <p:nvSpPr>
          <p:cNvPr id="9" name="TextBox 8"/>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48787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4726" y="1032933"/>
            <a:ext cx="7712073" cy="736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4725" y="2551113"/>
            <a:ext cx="374120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4725" y="3318933"/>
            <a:ext cx="3741207" cy="280723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933" y="2551113"/>
            <a:ext cx="371686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69933" y="3318933"/>
            <a:ext cx="3716867" cy="280723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You can alter this copy in the Master layout page</a:t>
            </a:r>
          </a:p>
        </p:txBody>
      </p:sp>
      <p:pic>
        <p:nvPicPr>
          <p:cNvPr id="12" name="Picture 11"/>
          <p:cNvPicPr>
            <a:picLocks noChangeAspect="1"/>
          </p:cNvPicPr>
          <p:nvPr userDrawn="1"/>
        </p:nvPicPr>
        <p:blipFill>
          <a:blip r:embed="rId2"/>
          <a:stretch>
            <a:fillRect/>
          </a:stretch>
        </p:blipFill>
        <p:spPr>
          <a:xfrm>
            <a:off x="7298799" y="246247"/>
            <a:ext cx="1591204" cy="492436"/>
          </a:xfrm>
          <a:prstGeom prst="rect">
            <a:avLst/>
          </a:prstGeom>
        </p:spPr>
      </p:pic>
      <p:sp>
        <p:nvSpPr>
          <p:cNvPr id="11" name="TextBox 10"/>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18462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4726" y="1032933"/>
            <a:ext cx="7712074" cy="73660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You can alter this copy in the Master layout page</a:t>
            </a:r>
          </a:p>
        </p:txBody>
      </p:sp>
      <p:pic>
        <p:nvPicPr>
          <p:cNvPr id="8" name="Picture 7"/>
          <p:cNvPicPr>
            <a:picLocks noChangeAspect="1"/>
          </p:cNvPicPr>
          <p:nvPr userDrawn="1"/>
        </p:nvPicPr>
        <p:blipFill>
          <a:blip r:embed="rId2"/>
          <a:stretch>
            <a:fillRect/>
          </a:stretch>
        </p:blipFill>
        <p:spPr>
          <a:xfrm>
            <a:off x="7298799" y="246247"/>
            <a:ext cx="1591204" cy="492436"/>
          </a:xfrm>
          <a:prstGeom prst="rect">
            <a:avLst/>
          </a:prstGeom>
        </p:spPr>
      </p:pic>
      <p:sp>
        <p:nvSpPr>
          <p:cNvPr id="7" name="TextBox 6"/>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187007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dirty="0"/>
              <a:t>You can alter this copy in the Master layout page</a:t>
            </a:r>
          </a:p>
        </p:txBody>
      </p:sp>
      <p:pic>
        <p:nvPicPr>
          <p:cNvPr id="7" name="Picture 6"/>
          <p:cNvPicPr>
            <a:picLocks noChangeAspect="1"/>
          </p:cNvPicPr>
          <p:nvPr userDrawn="1"/>
        </p:nvPicPr>
        <p:blipFill>
          <a:blip r:embed="rId2"/>
          <a:stretch>
            <a:fillRect/>
          </a:stretch>
        </p:blipFill>
        <p:spPr>
          <a:xfrm>
            <a:off x="7298799" y="246247"/>
            <a:ext cx="1591204" cy="492436"/>
          </a:xfrm>
          <a:prstGeom prst="rect">
            <a:avLst/>
          </a:prstGeom>
        </p:spPr>
      </p:pic>
      <p:sp>
        <p:nvSpPr>
          <p:cNvPr id="6" name="TextBox 5"/>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274253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4726" y="1262987"/>
            <a:ext cx="2490787" cy="161568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62987"/>
            <a:ext cx="5111750" cy="4863176"/>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4726" y="2988734"/>
            <a:ext cx="2490787" cy="3137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You can alter this copy in the Master layout page</a:t>
            </a:r>
          </a:p>
        </p:txBody>
      </p:sp>
      <p:pic>
        <p:nvPicPr>
          <p:cNvPr id="10" name="Picture 9"/>
          <p:cNvPicPr>
            <a:picLocks noChangeAspect="1"/>
          </p:cNvPicPr>
          <p:nvPr userDrawn="1"/>
        </p:nvPicPr>
        <p:blipFill>
          <a:blip r:embed="rId2"/>
          <a:stretch>
            <a:fillRect/>
          </a:stretch>
        </p:blipFill>
        <p:spPr>
          <a:xfrm>
            <a:off x="7298799" y="246247"/>
            <a:ext cx="1591204" cy="492436"/>
          </a:xfrm>
          <a:prstGeom prst="rect">
            <a:avLst/>
          </a:prstGeom>
        </p:spPr>
      </p:pic>
      <p:sp>
        <p:nvSpPr>
          <p:cNvPr id="9" name="TextBox 8"/>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266220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974726" y="-1"/>
            <a:ext cx="8194675" cy="978402"/>
          </a:xfrm>
          <a:prstGeom prst="rect">
            <a:avLst/>
          </a:prstGeom>
          <a:solidFill>
            <a:srgbClr val="6667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74725" y="978400"/>
            <a:ext cx="7297207" cy="4228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74726" y="5367338"/>
            <a:ext cx="7297206" cy="879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You can alter this copy in the Master layout page</a:t>
            </a:r>
          </a:p>
        </p:txBody>
      </p:sp>
      <p:pic>
        <p:nvPicPr>
          <p:cNvPr id="7" name="Picture 6"/>
          <p:cNvPicPr>
            <a:picLocks noChangeAspect="1"/>
          </p:cNvPicPr>
          <p:nvPr userDrawn="1"/>
        </p:nvPicPr>
        <p:blipFill>
          <a:blip r:embed="rId2"/>
          <a:stretch>
            <a:fillRect/>
          </a:stretch>
        </p:blipFill>
        <p:spPr>
          <a:xfrm>
            <a:off x="7298799" y="246247"/>
            <a:ext cx="1591204" cy="492436"/>
          </a:xfrm>
          <a:prstGeom prst="rect">
            <a:avLst/>
          </a:prstGeom>
        </p:spPr>
      </p:pic>
      <p:sp>
        <p:nvSpPr>
          <p:cNvPr id="9" name="TextBox 8"/>
          <p:cNvSpPr txBox="1"/>
          <p:nvPr userDrawn="1"/>
        </p:nvSpPr>
        <p:spPr>
          <a:xfrm>
            <a:off x="7836493" y="6246976"/>
            <a:ext cx="850307" cy="246221"/>
          </a:xfrm>
          <a:prstGeom prst="rect">
            <a:avLst/>
          </a:prstGeom>
          <a:noFill/>
        </p:spPr>
        <p:txBody>
          <a:bodyPr wrap="square" rtlCol="0">
            <a:spAutoFit/>
          </a:bodyPr>
          <a:lstStyle/>
          <a:p>
            <a:pPr algn="r"/>
            <a:r>
              <a:rPr lang="en-US" sz="1000" b="1" dirty="0">
                <a:solidFill>
                  <a:srgbClr val="66676C"/>
                </a:solidFill>
              </a:rPr>
              <a:t> </a:t>
            </a:r>
            <a:fld id="{FA2716EC-02FC-48A8-9331-FE6199752286}" type="slidenum">
              <a:rPr lang="en-US" sz="1000" b="1" smtClean="0">
                <a:solidFill>
                  <a:srgbClr val="66676C"/>
                </a:solidFill>
              </a:rPr>
              <a:pPr algn="r"/>
              <a:t>‹#›</a:t>
            </a:fld>
            <a:endParaRPr lang="en-US" sz="1000" b="1" dirty="0">
              <a:solidFill>
                <a:srgbClr val="66676C"/>
              </a:solidFill>
            </a:endParaRPr>
          </a:p>
        </p:txBody>
      </p:sp>
    </p:spTree>
    <p:extLst>
      <p:ext uri="{BB962C8B-B14F-4D97-AF65-F5344CB8AC3E}">
        <p14:creationId xmlns:p14="http://schemas.microsoft.com/office/powerpoint/2010/main" val="56948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26057" y="455087"/>
            <a:ext cx="5486400" cy="365125"/>
          </a:xfrm>
          <a:prstGeom prst="rect">
            <a:avLst/>
          </a:prstGeom>
        </p:spPr>
        <p:txBody>
          <a:bodyPr vert="horz" lIns="91440" tIns="45720" rIns="91440" bIns="45720" rtlCol="0" anchor="ctr"/>
          <a:lstStyle>
            <a:lvl1pPr algn="l">
              <a:defRPr sz="1200" spc="100">
                <a:solidFill>
                  <a:schemeClr val="bg1"/>
                </a:solidFill>
              </a:defRPr>
            </a:lvl1pPr>
          </a:lstStyle>
          <a:p>
            <a:r>
              <a:rPr lang="en-US"/>
              <a:t>Student Nurses: Future Members 2014</a:t>
            </a:r>
            <a:endParaRPr lang="en-US" dirty="0"/>
          </a:p>
        </p:txBody>
      </p:sp>
      <p:sp>
        <p:nvSpPr>
          <p:cNvPr id="2" name="Title Placeholder 1"/>
          <p:cNvSpPr>
            <a:spLocks noGrp="1"/>
          </p:cNvSpPr>
          <p:nvPr>
            <p:ph type="title"/>
          </p:nvPr>
        </p:nvSpPr>
        <p:spPr>
          <a:xfrm>
            <a:off x="1244595" y="1032933"/>
            <a:ext cx="7442205" cy="736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44595" y="2040467"/>
            <a:ext cx="7442205" cy="4085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88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457200" rtl="0" eaLnBrk="1" latinLnBrk="0" hangingPunct="1">
        <a:spcBef>
          <a:spcPct val="0"/>
        </a:spcBef>
        <a:buNone/>
        <a:defRPr sz="2400" kern="1200" cap="all" spc="100">
          <a:solidFill>
            <a:schemeClr val="tx2"/>
          </a:solidFill>
          <a:latin typeface="+mj-lt"/>
          <a:ea typeface="+mj-ea"/>
          <a:cs typeface="+mj-cs"/>
        </a:defRPr>
      </a:lvl1pPr>
    </p:titleStyle>
    <p:bodyStyle>
      <a:lvl1pPr marL="0" indent="0" algn="l" defTabSz="457200" rtl="0" eaLnBrk="1" latinLnBrk="0" hangingPunct="1">
        <a:spcBef>
          <a:spcPts val="1500"/>
        </a:spcBef>
        <a:buFontTx/>
        <a:buNone/>
        <a:defRPr sz="1800" kern="1200">
          <a:solidFill>
            <a:schemeClr val="tx1"/>
          </a:solidFill>
          <a:latin typeface="+mn-lt"/>
          <a:ea typeface="+mn-ea"/>
          <a:cs typeface="+mn-cs"/>
        </a:defRPr>
      </a:lvl1pPr>
      <a:lvl2pPr marL="284400" indent="-285750" algn="l" defTabSz="457200" rtl="0" eaLnBrk="1" latinLnBrk="0" hangingPunct="1">
        <a:spcBef>
          <a:spcPts val="1500"/>
        </a:spcBef>
        <a:buClr>
          <a:schemeClr val="tx2"/>
        </a:buClr>
        <a:buFont typeface="Lucida Grande"/>
        <a:buChar char="&gt;"/>
        <a:defRPr sz="1800" kern="1200">
          <a:solidFill>
            <a:schemeClr val="tx1"/>
          </a:solidFill>
          <a:latin typeface="+mn-lt"/>
          <a:ea typeface="+mn-ea"/>
          <a:cs typeface="+mn-cs"/>
        </a:defRPr>
      </a:lvl2pPr>
      <a:lvl3pPr marL="540000" indent="-228600" algn="l" defTabSz="457200" rtl="0" eaLnBrk="1" latinLnBrk="0" hangingPunct="1">
        <a:spcBef>
          <a:spcPts val="0"/>
        </a:spcBef>
        <a:buFont typeface="Lucida Grande"/>
        <a:buChar char="&gt;"/>
        <a:defRPr sz="1800" kern="1200">
          <a:solidFill>
            <a:schemeClr val="tx1">
              <a:lumMod val="60000"/>
              <a:lumOff val="40000"/>
            </a:schemeClr>
          </a:solidFill>
          <a:latin typeface="+mn-lt"/>
          <a:ea typeface="+mn-ea"/>
          <a:cs typeface="+mn-cs"/>
        </a:defRPr>
      </a:lvl3pPr>
      <a:lvl4pPr marL="0" indent="0" algn="l" defTabSz="457200" rtl="0" eaLnBrk="1" latinLnBrk="0" hangingPunct="1">
        <a:spcBef>
          <a:spcPts val="1500"/>
        </a:spcBef>
        <a:buFontTx/>
        <a:buNone/>
        <a:defRPr sz="1800" b="1" i="0" kern="1200">
          <a:solidFill>
            <a:schemeClr val="tx1"/>
          </a:solidFill>
          <a:latin typeface="+mn-lt"/>
          <a:ea typeface="+mn-ea"/>
          <a:cs typeface="+mn-cs"/>
        </a:defRPr>
      </a:lvl4pPr>
      <a:lvl5pPr marL="0" indent="0" algn="l" defTabSz="457200" rtl="0" eaLnBrk="1" latinLnBrk="0" hangingPunct="1">
        <a:spcBef>
          <a:spcPts val="1500"/>
        </a:spcBef>
        <a:buFontTx/>
        <a:buNone/>
        <a:defRPr sz="2500" b="0" i="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sa.ca/health-professionals-site/Documents/Presentation_ECHO_2_RArseneau.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013" y="1620758"/>
            <a:ext cx="6793973" cy="1769536"/>
          </a:xfrm>
        </p:spPr>
        <p:txBody>
          <a:bodyPr>
            <a:normAutofit/>
          </a:bodyPr>
          <a:lstStyle/>
          <a:p>
            <a:r>
              <a:rPr lang="en-US" sz="2900" dirty="0"/>
              <a:t>Long COVID: Issue in Compensation Claims</a:t>
            </a:r>
            <a:br>
              <a:rPr lang="en-US" dirty="0"/>
            </a:br>
            <a:endParaRPr lang="en-US" dirty="0"/>
          </a:p>
        </p:txBody>
      </p:sp>
      <p:sp>
        <p:nvSpPr>
          <p:cNvPr id="3" name="Subtitle 2"/>
          <p:cNvSpPr>
            <a:spLocks noGrp="1"/>
          </p:cNvSpPr>
          <p:nvPr>
            <p:ph type="subTitle" idx="1"/>
          </p:nvPr>
        </p:nvSpPr>
        <p:spPr/>
        <p:txBody>
          <a:bodyPr/>
          <a:lstStyle/>
          <a:p>
            <a:r>
              <a:rPr lang="en-US" dirty="0"/>
              <a:t>Gregory Rabin</a:t>
            </a:r>
          </a:p>
          <a:p>
            <a:r>
              <a:rPr lang="en-US" dirty="0"/>
              <a:t>WCB Advocacy Officer, BCNU</a:t>
            </a:r>
          </a:p>
        </p:txBody>
      </p:sp>
    </p:spTree>
    <p:extLst>
      <p:ext uri="{BB962C8B-B14F-4D97-AF65-F5344CB8AC3E}">
        <p14:creationId xmlns:p14="http://schemas.microsoft.com/office/powerpoint/2010/main" val="342065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9893-4788-0B36-CB96-95A8FFEA0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62F9D-9BF4-9E59-8379-51D14C07959D}"/>
              </a:ext>
            </a:extLst>
          </p:cNvPr>
          <p:cNvSpPr>
            <a:spLocks noGrp="1"/>
          </p:cNvSpPr>
          <p:nvPr>
            <p:ph type="title"/>
          </p:nvPr>
        </p:nvSpPr>
        <p:spPr/>
        <p:txBody>
          <a:bodyPr/>
          <a:lstStyle/>
          <a:p>
            <a:r>
              <a:rPr lang="en-US" dirty="0"/>
              <a:t>Concurrent diagnoses</a:t>
            </a:r>
          </a:p>
        </p:txBody>
      </p:sp>
    </p:spTree>
    <p:extLst>
      <p:ext uri="{BB962C8B-B14F-4D97-AF65-F5344CB8AC3E}">
        <p14:creationId xmlns:p14="http://schemas.microsoft.com/office/powerpoint/2010/main" val="394922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858C8-146E-9BD3-874C-272CBD320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E6BF0-7A7F-DC4D-3471-98418A4E1840}"/>
              </a:ext>
            </a:extLst>
          </p:cNvPr>
          <p:cNvSpPr>
            <a:spLocks noGrp="1"/>
          </p:cNvSpPr>
          <p:nvPr>
            <p:ph type="title"/>
          </p:nvPr>
        </p:nvSpPr>
        <p:spPr/>
        <p:txBody>
          <a:bodyPr>
            <a:normAutofit/>
          </a:bodyPr>
          <a:lstStyle/>
          <a:p>
            <a:r>
              <a:rPr lang="en-US" dirty="0"/>
              <a:t>Other diagnoses	</a:t>
            </a:r>
          </a:p>
        </p:txBody>
      </p:sp>
      <p:sp>
        <p:nvSpPr>
          <p:cNvPr id="3" name="Content Placeholder 2">
            <a:extLst>
              <a:ext uri="{FF2B5EF4-FFF2-40B4-BE49-F238E27FC236}">
                <a16:creationId xmlns:a16="http://schemas.microsoft.com/office/drawing/2014/main" id="{74BE0593-C637-632D-DB84-1E533EBAA523}"/>
              </a:ext>
            </a:extLst>
          </p:cNvPr>
          <p:cNvSpPr>
            <a:spLocks noGrp="1"/>
          </p:cNvSpPr>
          <p:nvPr>
            <p:ph idx="1"/>
          </p:nvPr>
        </p:nvSpPr>
        <p:spPr/>
        <p:txBody>
          <a:bodyPr>
            <a:normAutofit/>
          </a:bodyPr>
          <a:lstStyle/>
          <a:p>
            <a:pPr marL="285750" lvl="1">
              <a:buFont typeface="Arial" panose="020B0604020202020204" pitchFamily="34" charset="0"/>
              <a:buChar char="•"/>
            </a:pPr>
            <a:r>
              <a:rPr lang="en-US" dirty="0"/>
              <a:t>Myalgic Encephalomyelitis / Chronic Fatigue Syndrome (ME/CFS)</a:t>
            </a:r>
          </a:p>
          <a:p>
            <a:pPr marL="285750" lvl="1">
              <a:buFont typeface="Arial" panose="020B0604020202020204" pitchFamily="34" charset="0"/>
              <a:buChar char="•"/>
            </a:pPr>
            <a:r>
              <a:rPr lang="en-US" dirty="0"/>
              <a:t>Fibromyalgia (FM)</a:t>
            </a:r>
          </a:p>
          <a:p>
            <a:pPr marL="285750" lvl="1">
              <a:buFont typeface="Arial" panose="020B0604020202020204" pitchFamily="34" charset="0"/>
              <a:buChar char="•"/>
            </a:pPr>
            <a:r>
              <a:rPr lang="en-US" dirty="0"/>
              <a:t>Postural orthostatic tachycardia syndrome (POTS)</a:t>
            </a:r>
          </a:p>
          <a:p>
            <a:pPr marL="285750" lvl="1">
              <a:buFont typeface="Arial" panose="020B0604020202020204" pitchFamily="34" charset="0"/>
              <a:buChar char="•"/>
            </a:pPr>
            <a:endParaRPr lang="en-US" dirty="0"/>
          </a:p>
          <a:p>
            <a:pPr marL="285750" lvl="1">
              <a:buFont typeface="Arial" panose="020B0604020202020204" pitchFamily="34" charset="0"/>
              <a:buChar char="•"/>
            </a:pPr>
            <a:r>
              <a:rPr lang="en-US" dirty="0"/>
              <a:t>Often come up later in the claim – addressed through adjudication requests but often adds delays. EG a PFI is granted for long covid, and while the appeal is underway they get a diagnosis of ME/CFS. The RD will say the PFI for long COVID is fine, but it’s open to the worker to ask for adjudication and a new PFI for ME/CFS. </a:t>
            </a:r>
          </a:p>
          <a:p>
            <a:pPr marL="285750" lvl="1">
              <a:buFont typeface="Arial" panose="020B0604020202020204" pitchFamily="34" charset="0"/>
              <a:buChar char="•"/>
            </a:pPr>
            <a:endParaRPr lang="en-US" dirty="0"/>
          </a:p>
        </p:txBody>
      </p:sp>
    </p:spTree>
    <p:extLst>
      <p:ext uri="{BB962C8B-B14F-4D97-AF65-F5344CB8AC3E}">
        <p14:creationId xmlns:p14="http://schemas.microsoft.com/office/powerpoint/2010/main" val="260499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0DD17-9B3D-9CC8-CCDB-AC412E857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D13CC-F6BF-A1EE-E583-9B75FAA80E17}"/>
              </a:ext>
            </a:extLst>
          </p:cNvPr>
          <p:cNvSpPr>
            <a:spLocks noGrp="1"/>
          </p:cNvSpPr>
          <p:nvPr>
            <p:ph type="title"/>
          </p:nvPr>
        </p:nvSpPr>
        <p:spPr/>
        <p:txBody>
          <a:bodyPr/>
          <a:lstStyle/>
          <a:p>
            <a:r>
              <a:rPr lang="en-US" dirty="0"/>
              <a:t>Repeated Infections, vaccination</a:t>
            </a:r>
          </a:p>
        </p:txBody>
      </p:sp>
    </p:spTree>
    <p:extLst>
      <p:ext uri="{BB962C8B-B14F-4D97-AF65-F5344CB8AC3E}">
        <p14:creationId xmlns:p14="http://schemas.microsoft.com/office/powerpoint/2010/main" val="261257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ABC4A-F623-3F0B-AD65-C040D0207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4FAD5-BDEA-4661-4816-69C46767B984}"/>
              </a:ext>
            </a:extLst>
          </p:cNvPr>
          <p:cNvSpPr>
            <a:spLocks noGrp="1"/>
          </p:cNvSpPr>
          <p:nvPr>
            <p:ph type="title"/>
          </p:nvPr>
        </p:nvSpPr>
        <p:spPr/>
        <p:txBody>
          <a:bodyPr>
            <a:normAutofit/>
          </a:bodyPr>
          <a:lstStyle/>
          <a:p>
            <a:r>
              <a:rPr lang="en-US" dirty="0"/>
              <a:t>A2402190/91</a:t>
            </a:r>
          </a:p>
        </p:txBody>
      </p:sp>
      <p:sp>
        <p:nvSpPr>
          <p:cNvPr id="3" name="Content Placeholder 2">
            <a:extLst>
              <a:ext uri="{FF2B5EF4-FFF2-40B4-BE49-F238E27FC236}">
                <a16:creationId xmlns:a16="http://schemas.microsoft.com/office/drawing/2014/main" id="{C7E8546B-C9B7-A3C0-57C9-083D3DB876E9}"/>
              </a:ext>
            </a:extLst>
          </p:cNvPr>
          <p:cNvSpPr>
            <a:spLocks noGrp="1"/>
          </p:cNvSpPr>
          <p:nvPr>
            <p:ph idx="1"/>
          </p:nvPr>
        </p:nvSpPr>
        <p:spPr/>
        <p:txBody>
          <a:bodyPr>
            <a:normAutofit lnSpcReduction="10000"/>
          </a:bodyPr>
          <a:lstStyle/>
          <a:p>
            <a:pPr marL="285750" lvl="1">
              <a:buFont typeface="Arial" panose="020B0604020202020204" pitchFamily="34" charset="0"/>
              <a:buChar char="•"/>
            </a:pPr>
            <a:r>
              <a:rPr lang="en-US" dirty="0"/>
              <a:t>Worker had an initial compensable COVID claim dated to April 2020</a:t>
            </a:r>
          </a:p>
          <a:p>
            <a:pPr marL="285750" lvl="1">
              <a:buFont typeface="Arial" panose="020B0604020202020204" pitchFamily="34" charset="0"/>
              <a:buChar char="•"/>
            </a:pPr>
            <a:r>
              <a:rPr lang="en-US" dirty="0"/>
              <a:t>Mostly recovered and RTW by May 2020. Some lingering symptoms but found to have fully resolved</a:t>
            </a:r>
          </a:p>
          <a:p>
            <a:pPr marL="285750" lvl="1">
              <a:buFont typeface="Arial" panose="020B0604020202020204" pitchFamily="34" charset="0"/>
              <a:buChar char="•"/>
            </a:pPr>
            <a:r>
              <a:rPr lang="en-US" dirty="0"/>
              <a:t>She experienced significant worsening of symptoms following a vaccination in September 2021. The Board accepted this claim also, and provided wage-loss benefits until April 2024.</a:t>
            </a:r>
          </a:p>
          <a:p>
            <a:pPr marL="285750" lvl="1">
              <a:buFont typeface="Arial" panose="020B0604020202020204" pitchFamily="34" charset="0"/>
              <a:buChar char="•"/>
            </a:pPr>
            <a:r>
              <a:rPr lang="en-US" dirty="0"/>
              <a:t>The case manager asked a BMA for an opinion on plateau, the BMA replied: these are not symptoms that could be from a vaccination, if anything she has long COVID</a:t>
            </a:r>
          </a:p>
          <a:p>
            <a:pPr marL="285750" lvl="1">
              <a:buFont typeface="Arial" panose="020B0604020202020204" pitchFamily="34" charset="0"/>
              <a:buChar char="•"/>
            </a:pPr>
            <a:r>
              <a:rPr lang="en-US" dirty="0"/>
              <a:t>A different BMA on the initial claim said she didn’t have significant symptoms between May 2020 and September 2021, so it couldn’t be long COVID, must be a vaccine reaction</a:t>
            </a:r>
          </a:p>
          <a:p>
            <a:pPr marL="0" lvl="1" indent="0">
              <a:buNone/>
            </a:pPr>
            <a:endParaRPr lang="en-US" dirty="0"/>
          </a:p>
          <a:p>
            <a:pPr marL="285750" lvl="1">
              <a:buFont typeface="Arial" panose="020B0604020202020204" pitchFamily="34" charset="0"/>
              <a:buChar char="•"/>
            </a:pPr>
            <a:endParaRPr lang="en-US" dirty="0"/>
          </a:p>
        </p:txBody>
      </p:sp>
    </p:spTree>
    <p:extLst>
      <p:ext uri="{BB962C8B-B14F-4D97-AF65-F5344CB8AC3E}">
        <p14:creationId xmlns:p14="http://schemas.microsoft.com/office/powerpoint/2010/main" val="15638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4E8D-3B60-5AA1-420F-53F2F92E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F3D63-4439-9753-A7FE-7AEE7DC7C043}"/>
              </a:ext>
            </a:extLst>
          </p:cNvPr>
          <p:cNvSpPr>
            <a:spLocks noGrp="1"/>
          </p:cNvSpPr>
          <p:nvPr>
            <p:ph type="title"/>
          </p:nvPr>
        </p:nvSpPr>
        <p:spPr/>
        <p:txBody>
          <a:bodyPr>
            <a:normAutofit/>
          </a:bodyPr>
          <a:lstStyle/>
          <a:p>
            <a:r>
              <a:rPr lang="en-US" dirty="0"/>
              <a:t>A2402190/91</a:t>
            </a:r>
          </a:p>
        </p:txBody>
      </p:sp>
      <p:sp>
        <p:nvSpPr>
          <p:cNvPr id="3" name="Content Placeholder 2">
            <a:extLst>
              <a:ext uri="{FF2B5EF4-FFF2-40B4-BE49-F238E27FC236}">
                <a16:creationId xmlns:a16="http://schemas.microsoft.com/office/drawing/2014/main" id="{B0BBB83D-1460-45F6-5C6D-48EECBEAC79F}"/>
              </a:ext>
            </a:extLst>
          </p:cNvPr>
          <p:cNvSpPr>
            <a:spLocks noGrp="1"/>
          </p:cNvSpPr>
          <p:nvPr>
            <p:ph idx="1"/>
          </p:nvPr>
        </p:nvSpPr>
        <p:spPr/>
        <p:txBody>
          <a:bodyPr>
            <a:normAutofit fontScale="92500"/>
          </a:bodyPr>
          <a:lstStyle/>
          <a:p>
            <a:pPr marL="285750" lvl="1">
              <a:buFont typeface="Arial" panose="020B0604020202020204" pitchFamily="34" charset="0"/>
              <a:buChar char="•"/>
            </a:pPr>
            <a:r>
              <a:rPr lang="en-US" dirty="0"/>
              <a:t>Asked the appeals to be joined at RD, and argued that the BMA opinions were contradictory, the timeline clearly pointed to the vaccine reaction as the current cause of symptoms</a:t>
            </a:r>
          </a:p>
          <a:p>
            <a:pPr marL="285750" lvl="1">
              <a:buFont typeface="Arial" panose="020B0604020202020204" pitchFamily="34" charset="0"/>
              <a:buChar char="•"/>
            </a:pPr>
            <a:r>
              <a:rPr lang="en-US" dirty="0"/>
              <a:t>RD: In reaching my finding, I have considered the worker’s submission that the Board cannot find her compensable condition on the Vaccine claim to have resolved by citing a potential link to the COVID claim, then deny the COVID claim and cite the intervention of the Vaccine claim. To be clear, my finding here is not that the worker’s symptoms are due to long COVID. My finding is only that the worker’s practitioners, as well as MA1, MA2 and MA3, have not attributed the worker’s ongoing symptoms to an unresolved adverse vaccine reaction. </a:t>
            </a:r>
          </a:p>
          <a:p>
            <a:pPr marL="285750" lvl="1">
              <a:buFont typeface="Arial" panose="020B0604020202020204" pitchFamily="34" charset="0"/>
              <a:buChar char="•"/>
            </a:pPr>
            <a:r>
              <a:rPr lang="en-US" dirty="0"/>
              <a:t>They then found that the lack of continuity meant it was not long COVID either</a:t>
            </a:r>
          </a:p>
          <a:p>
            <a:pPr marL="285750" lvl="1">
              <a:buFont typeface="Arial" panose="020B0604020202020204" pitchFamily="34" charset="0"/>
              <a:buChar char="•"/>
            </a:pPr>
            <a:endParaRPr lang="en-US" dirty="0"/>
          </a:p>
        </p:txBody>
      </p:sp>
    </p:spTree>
    <p:extLst>
      <p:ext uri="{BB962C8B-B14F-4D97-AF65-F5344CB8AC3E}">
        <p14:creationId xmlns:p14="http://schemas.microsoft.com/office/powerpoint/2010/main" val="200321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9878-85AB-F478-34F9-A81963582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004E0-5704-09AC-F35F-378A67A7F312}"/>
              </a:ext>
            </a:extLst>
          </p:cNvPr>
          <p:cNvSpPr>
            <a:spLocks noGrp="1"/>
          </p:cNvSpPr>
          <p:nvPr>
            <p:ph type="title"/>
          </p:nvPr>
        </p:nvSpPr>
        <p:spPr/>
        <p:txBody>
          <a:bodyPr>
            <a:normAutofit/>
          </a:bodyPr>
          <a:lstStyle/>
          <a:p>
            <a:r>
              <a:rPr lang="en-US" dirty="0"/>
              <a:t>A2402190/91</a:t>
            </a:r>
          </a:p>
        </p:txBody>
      </p:sp>
      <p:sp>
        <p:nvSpPr>
          <p:cNvPr id="3" name="Content Placeholder 2">
            <a:extLst>
              <a:ext uri="{FF2B5EF4-FFF2-40B4-BE49-F238E27FC236}">
                <a16:creationId xmlns:a16="http://schemas.microsoft.com/office/drawing/2014/main" id="{55C0147C-0AAF-23CC-3E7B-B99FEDA7A3D1}"/>
              </a:ext>
            </a:extLst>
          </p:cNvPr>
          <p:cNvSpPr>
            <a:spLocks noGrp="1"/>
          </p:cNvSpPr>
          <p:nvPr>
            <p:ph idx="1"/>
          </p:nvPr>
        </p:nvSpPr>
        <p:spPr/>
        <p:txBody>
          <a:bodyPr>
            <a:normAutofit/>
          </a:bodyPr>
          <a:lstStyle/>
          <a:p>
            <a:pPr marL="285750" lvl="1">
              <a:buFont typeface="Arial" panose="020B0604020202020204" pitchFamily="34" charset="0"/>
              <a:buChar char="•"/>
            </a:pPr>
            <a:r>
              <a:rPr lang="en-US" dirty="0"/>
              <a:t>Obtained an expert opinion which stated that there were sufficient ongoing symptoms after RTW to support long COVID, and that long COVID could increase in severity, particularly after a vaccination.</a:t>
            </a:r>
          </a:p>
          <a:p>
            <a:pPr marL="285750" lvl="1">
              <a:buFont typeface="Arial" panose="020B0604020202020204" pitchFamily="34" charset="0"/>
              <a:buChar char="•"/>
            </a:pPr>
            <a:r>
              <a:rPr lang="en-US" dirty="0"/>
              <a:t>WCAT accepted this opinion, allowing long COVID as a compensable consequence on the original infection claim and denying any continuation of the vaccination claim.</a:t>
            </a:r>
          </a:p>
          <a:p>
            <a:pPr marL="285750" lvl="1">
              <a:buFont typeface="Arial" panose="020B0604020202020204" pitchFamily="34" charset="0"/>
              <a:buChar char="•"/>
            </a:pPr>
            <a:r>
              <a:rPr lang="en-US" dirty="0"/>
              <a:t>Also reimbursed the MLO in full!</a:t>
            </a:r>
          </a:p>
          <a:p>
            <a:pPr marL="285750" lvl="1">
              <a:buFont typeface="Arial" panose="020B0604020202020204" pitchFamily="34" charset="0"/>
              <a:buChar char="•"/>
            </a:pPr>
            <a:endParaRPr lang="en-US" dirty="0"/>
          </a:p>
        </p:txBody>
      </p:sp>
    </p:spTree>
    <p:extLst>
      <p:ext uri="{BB962C8B-B14F-4D97-AF65-F5344CB8AC3E}">
        <p14:creationId xmlns:p14="http://schemas.microsoft.com/office/powerpoint/2010/main" val="271840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5AF1C-7939-B843-CB92-21C8F12F1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53E62-5C15-5209-EB69-9F361094625B}"/>
              </a:ext>
            </a:extLst>
          </p:cNvPr>
          <p:cNvSpPr>
            <a:spLocks noGrp="1"/>
          </p:cNvSpPr>
          <p:nvPr>
            <p:ph type="title"/>
          </p:nvPr>
        </p:nvSpPr>
        <p:spPr/>
        <p:txBody>
          <a:bodyPr>
            <a:normAutofit/>
          </a:bodyPr>
          <a:lstStyle/>
          <a:p>
            <a:r>
              <a:rPr lang="en-US" dirty="0"/>
              <a:t>New case - t</a:t>
            </a:r>
          </a:p>
        </p:txBody>
      </p:sp>
      <p:sp>
        <p:nvSpPr>
          <p:cNvPr id="3" name="Content Placeholder 2">
            <a:extLst>
              <a:ext uri="{FF2B5EF4-FFF2-40B4-BE49-F238E27FC236}">
                <a16:creationId xmlns:a16="http://schemas.microsoft.com/office/drawing/2014/main" id="{E9F64B0F-0E13-6407-34EB-352C4900BC3F}"/>
              </a:ext>
            </a:extLst>
          </p:cNvPr>
          <p:cNvSpPr>
            <a:spLocks noGrp="1"/>
          </p:cNvSpPr>
          <p:nvPr>
            <p:ph idx="1"/>
          </p:nvPr>
        </p:nvSpPr>
        <p:spPr/>
        <p:txBody>
          <a:bodyPr>
            <a:normAutofit/>
          </a:bodyPr>
          <a:lstStyle/>
          <a:p>
            <a:pPr marL="285750" lvl="1">
              <a:buFont typeface="Arial" panose="020B0604020202020204" pitchFamily="34" charset="0"/>
              <a:buChar char="•"/>
            </a:pPr>
            <a:r>
              <a:rPr lang="en-US" dirty="0"/>
              <a:t>2022 claim accepted for long covid</a:t>
            </a:r>
          </a:p>
          <a:p>
            <a:pPr marL="285750" lvl="1">
              <a:buFont typeface="Arial" panose="020B0604020202020204" pitchFamily="34" charset="0"/>
              <a:buChar char="•"/>
            </a:pPr>
            <a:r>
              <a:rPr lang="en-US" dirty="0"/>
              <a:t>New infection Oct 6, 2025</a:t>
            </a:r>
          </a:p>
          <a:p>
            <a:pPr marL="285750" lvl="1">
              <a:buFont typeface="Arial" panose="020B0604020202020204" pitchFamily="34" charset="0"/>
              <a:buChar char="•"/>
            </a:pPr>
            <a:r>
              <a:rPr lang="en-US" dirty="0"/>
              <a:t>New claim denied because “COVID-19 is a common respiratory condition which is prevalent in the community”</a:t>
            </a:r>
          </a:p>
          <a:p>
            <a:pPr marL="285750" lvl="1">
              <a:buFont typeface="Arial" panose="020B0604020202020204" pitchFamily="34" charset="0"/>
              <a:buChar char="•"/>
            </a:pPr>
            <a:r>
              <a:rPr lang="en-US" dirty="0"/>
              <a:t>Worsening long COVID symptoms found to be a significant change, but reopening denied because of the intervening event – a subsequent infection</a:t>
            </a:r>
          </a:p>
          <a:p>
            <a:pPr marL="285750" lvl="1">
              <a:buFont typeface="Arial" panose="020B0604020202020204" pitchFamily="34" charset="0"/>
              <a:buChar char="•"/>
            </a:pPr>
            <a:endParaRPr lang="en-US" dirty="0"/>
          </a:p>
        </p:txBody>
      </p:sp>
    </p:spTree>
    <p:extLst>
      <p:ext uri="{BB962C8B-B14F-4D97-AF65-F5344CB8AC3E}">
        <p14:creationId xmlns:p14="http://schemas.microsoft.com/office/powerpoint/2010/main" val="15486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66CF-40BC-AA45-1493-0CAAB2BFF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AD94F-0574-037A-2A60-9D3AEAC8B691}"/>
              </a:ext>
            </a:extLst>
          </p:cNvPr>
          <p:cNvSpPr>
            <a:spLocks noGrp="1"/>
          </p:cNvSpPr>
          <p:nvPr>
            <p:ph type="title"/>
          </p:nvPr>
        </p:nvSpPr>
        <p:spPr/>
        <p:txBody>
          <a:bodyPr/>
          <a:lstStyle/>
          <a:p>
            <a:r>
              <a:rPr lang="en-US" dirty="0"/>
              <a:t>Treatment/VR issues</a:t>
            </a:r>
          </a:p>
        </p:txBody>
      </p:sp>
    </p:spTree>
    <p:extLst>
      <p:ext uri="{BB962C8B-B14F-4D97-AF65-F5344CB8AC3E}">
        <p14:creationId xmlns:p14="http://schemas.microsoft.com/office/powerpoint/2010/main" val="335234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3D21E-DDD6-E457-D00A-5FE8E42D2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A1328-BB5A-EED6-368A-760CF32E98D6}"/>
              </a:ext>
            </a:extLst>
          </p:cNvPr>
          <p:cNvSpPr>
            <a:spLocks noGrp="1"/>
          </p:cNvSpPr>
          <p:nvPr>
            <p:ph type="title"/>
          </p:nvPr>
        </p:nvSpPr>
        <p:spPr/>
        <p:txBody>
          <a:bodyPr>
            <a:normAutofit/>
          </a:bodyPr>
          <a:lstStyle/>
          <a:p>
            <a:r>
              <a:rPr lang="en-US" dirty="0"/>
              <a:t>Strengthening</a:t>
            </a:r>
          </a:p>
        </p:txBody>
      </p:sp>
      <p:sp>
        <p:nvSpPr>
          <p:cNvPr id="3" name="Content Placeholder 2">
            <a:extLst>
              <a:ext uri="{FF2B5EF4-FFF2-40B4-BE49-F238E27FC236}">
                <a16:creationId xmlns:a16="http://schemas.microsoft.com/office/drawing/2014/main" id="{BF214B2F-684B-2ACF-4DBE-06C045D82597}"/>
              </a:ext>
            </a:extLst>
          </p:cNvPr>
          <p:cNvSpPr>
            <a:spLocks noGrp="1"/>
          </p:cNvSpPr>
          <p:nvPr>
            <p:ph idx="1"/>
          </p:nvPr>
        </p:nvSpPr>
        <p:spPr/>
        <p:txBody>
          <a:bodyPr>
            <a:normAutofit/>
          </a:bodyPr>
          <a:lstStyle/>
          <a:p>
            <a:pPr marL="285750" lvl="1">
              <a:buFont typeface="Arial" panose="020B0604020202020204" pitchFamily="34" charset="0"/>
              <a:buChar char="•"/>
            </a:pPr>
            <a:r>
              <a:rPr lang="en-US" dirty="0"/>
              <a:t>Experts suggest that pushing past limits can be detrimental, sometimes permanently. They recommend pacing strategies, resting before symptoms become debilitating, and not pushing through symptoms</a:t>
            </a:r>
          </a:p>
          <a:p>
            <a:pPr marL="285750" lvl="1">
              <a:buFont typeface="Arial" panose="020B0604020202020204" pitchFamily="34" charset="0"/>
              <a:buChar char="•"/>
            </a:pPr>
            <a:r>
              <a:rPr lang="en-US" dirty="0"/>
              <a:t>See </a:t>
            </a:r>
            <a:r>
              <a:rPr lang="en-US" dirty="0" err="1"/>
              <a:t>eg</a:t>
            </a:r>
            <a:r>
              <a:rPr lang="en-US" dirty="0"/>
              <a:t> </a:t>
            </a:r>
            <a:r>
              <a:rPr lang="en-US" dirty="0">
                <a:hlinkClick r:id="rId3"/>
              </a:rPr>
              <a:t>https://www.phsa.ca/health-professionals-site/Documents/Presentation_ECHO_2_RArseneau.pdf</a:t>
            </a:r>
            <a:endParaRPr lang="en-US" dirty="0"/>
          </a:p>
          <a:p>
            <a:pPr marL="285750" lvl="1">
              <a:buFont typeface="Arial" panose="020B0604020202020204" pitchFamily="34" charset="0"/>
              <a:buChar char="•"/>
            </a:pPr>
            <a:r>
              <a:rPr lang="en-US" dirty="0"/>
              <a:t>But, WCB and first-line treatment providers often default to a “rebuild endurance/work hardening model”</a:t>
            </a:r>
          </a:p>
          <a:p>
            <a:pPr marL="285750" lvl="1">
              <a:buFont typeface="Arial" panose="020B0604020202020204" pitchFamily="34" charset="0"/>
              <a:buChar char="•"/>
            </a:pPr>
            <a:r>
              <a:rPr lang="en-US" dirty="0"/>
              <a:t>EG OT recommended a worker with significant cognitive fatigue, particularly in loud/distracting environments, go to a coffee shop 2-3x/week and complete increasingly difficult sudoku puzzles</a:t>
            </a:r>
          </a:p>
        </p:txBody>
      </p:sp>
    </p:spTree>
    <p:extLst>
      <p:ext uri="{BB962C8B-B14F-4D97-AF65-F5344CB8AC3E}">
        <p14:creationId xmlns:p14="http://schemas.microsoft.com/office/powerpoint/2010/main" val="209138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E719E-652B-D4D5-6986-ADD7E66FC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8BF02-D551-4695-6196-666A6FB81773}"/>
              </a:ext>
            </a:extLst>
          </p:cNvPr>
          <p:cNvSpPr>
            <a:spLocks noGrp="1"/>
          </p:cNvSpPr>
          <p:nvPr>
            <p:ph type="title"/>
          </p:nvPr>
        </p:nvSpPr>
        <p:spPr/>
        <p:txBody>
          <a:bodyPr>
            <a:normAutofit/>
          </a:bodyPr>
          <a:lstStyle/>
          <a:p>
            <a:r>
              <a:rPr lang="en-US" dirty="0"/>
              <a:t>R0314003</a:t>
            </a:r>
          </a:p>
        </p:txBody>
      </p:sp>
      <p:sp>
        <p:nvSpPr>
          <p:cNvPr id="3" name="Content Placeholder 2">
            <a:extLst>
              <a:ext uri="{FF2B5EF4-FFF2-40B4-BE49-F238E27FC236}">
                <a16:creationId xmlns:a16="http://schemas.microsoft.com/office/drawing/2014/main" id="{5CA67478-158F-262B-2BB3-24EDA141BD2D}"/>
              </a:ext>
            </a:extLst>
          </p:cNvPr>
          <p:cNvSpPr>
            <a:spLocks noGrp="1"/>
          </p:cNvSpPr>
          <p:nvPr>
            <p:ph idx="1"/>
          </p:nvPr>
        </p:nvSpPr>
        <p:spPr/>
        <p:txBody>
          <a:bodyPr>
            <a:normAutofit/>
          </a:bodyPr>
          <a:lstStyle/>
          <a:p>
            <a:pPr marL="285750" lvl="1">
              <a:buFont typeface="Arial" panose="020B0604020202020204" pitchFamily="34" charset="0"/>
              <a:buChar char="•"/>
            </a:pPr>
            <a:r>
              <a:rPr lang="en-US" dirty="0"/>
              <a:t>Claim accepted for long COVID, ME/CFS, and FM</a:t>
            </a:r>
          </a:p>
          <a:p>
            <a:pPr marL="285750" lvl="1">
              <a:buFont typeface="Arial" panose="020B0604020202020204" pitchFamily="34" charset="0"/>
              <a:buChar char="•"/>
            </a:pPr>
            <a:r>
              <a:rPr lang="en-US" dirty="0"/>
              <a:t>Months of OT support trying to build endurance and activity tolerance. OT noted full cooperation but no improvements. OT recommended a power wheelchair so that the worker could maintain independence and participate more fully in activities outside the house.</a:t>
            </a:r>
          </a:p>
          <a:p>
            <a:pPr marL="285750" lvl="1">
              <a:buFont typeface="Arial" panose="020B0604020202020204" pitchFamily="34" charset="0"/>
              <a:buChar char="•"/>
            </a:pPr>
            <a:r>
              <a:rPr lang="en-US" dirty="0"/>
              <a:t>WCB internal OT Clinical Advisor said providing a wheelchair would increase disability by reducing her working tolerance</a:t>
            </a:r>
          </a:p>
          <a:p>
            <a:pPr marL="285750" lvl="1">
              <a:buFont typeface="Arial" panose="020B0604020202020204" pitchFamily="34" charset="0"/>
              <a:buChar char="•"/>
            </a:pPr>
            <a:r>
              <a:rPr lang="en-US" dirty="0"/>
              <a:t>RD accepted treating OT opinion, along with comments from physicians to “avoid overdoing it” supported provision of the wheelchair</a:t>
            </a:r>
          </a:p>
        </p:txBody>
      </p:sp>
    </p:spTree>
    <p:extLst>
      <p:ext uri="{BB962C8B-B14F-4D97-AF65-F5344CB8AC3E}">
        <p14:creationId xmlns:p14="http://schemas.microsoft.com/office/powerpoint/2010/main" val="373558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for discussion</a:t>
            </a:r>
          </a:p>
        </p:txBody>
      </p:sp>
      <p:sp>
        <p:nvSpPr>
          <p:cNvPr id="3" name="Content Placeholder 2"/>
          <p:cNvSpPr>
            <a:spLocks noGrp="1"/>
          </p:cNvSpPr>
          <p:nvPr>
            <p:ph idx="1"/>
          </p:nvPr>
        </p:nvSpPr>
        <p:spPr/>
        <p:txBody>
          <a:bodyPr/>
          <a:lstStyle/>
          <a:p>
            <a:pPr lvl="1"/>
            <a:r>
              <a:rPr lang="en-US" dirty="0"/>
              <a:t>Long COVID Impairment Ratings</a:t>
            </a:r>
          </a:p>
          <a:p>
            <a:pPr lvl="1"/>
            <a:r>
              <a:rPr lang="en-US" dirty="0"/>
              <a:t>Concurrent/alternative diagnoses</a:t>
            </a:r>
          </a:p>
          <a:p>
            <a:pPr lvl="1"/>
            <a:r>
              <a:rPr lang="en-US" dirty="0"/>
              <a:t>Overlap with vaccinations/new infection</a:t>
            </a:r>
          </a:p>
          <a:p>
            <a:pPr lvl="1"/>
            <a:r>
              <a:rPr lang="en-US" dirty="0"/>
              <a:t>Treatment &amp; VR issues</a:t>
            </a:r>
          </a:p>
        </p:txBody>
      </p:sp>
    </p:spTree>
    <p:extLst>
      <p:ext uri="{BB962C8B-B14F-4D97-AF65-F5344CB8AC3E}">
        <p14:creationId xmlns:p14="http://schemas.microsoft.com/office/powerpoint/2010/main" val="188691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61AB-F888-F1FF-EE5C-7F9DE93D3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60BC0-DFC4-F247-CB5F-71A2F3B2FB21}"/>
              </a:ext>
            </a:extLst>
          </p:cNvPr>
          <p:cNvSpPr>
            <a:spLocks noGrp="1"/>
          </p:cNvSpPr>
          <p:nvPr>
            <p:ph type="title"/>
          </p:nvPr>
        </p:nvSpPr>
        <p:spPr/>
        <p:txBody>
          <a:bodyPr/>
          <a:lstStyle/>
          <a:p>
            <a:r>
              <a:rPr lang="en-US" dirty="0"/>
              <a:t>Functional Impairment</a:t>
            </a:r>
          </a:p>
        </p:txBody>
      </p:sp>
    </p:spTree>
    <p:extLst>
      <p:ext uri="{BB962C8B-B14F-4D97-AF65-F5344CB8AC3E}">
        <p14:creationId xmlns:p14="http://schemas.microsoft.com/office/powerpoint/2010/main" val="191886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B233-443B-0C0C-3C8F-B4A210C60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596BD-14F8-42A6-F3F9-054EA7E0758B}"/>
              </a:ext>
            </a:extLst>
          </p:cNvPr>
          <p:cNvSpPr>
            <a:spLocks noGrp="1"/>
          </p:cNvSpPr>
          <p:nvPr>
            <p:ph type="title"/>
          </p:nvPr>
        </p:nvSpPr>
        <p:spPr/>
        <p:txBody>
          <a:bodyPr>
            <a:normAutofit/>
          </a:bodyPr>
          <a:lstStyle/>
          <a:p>
            <a:r>
              <a:rPr lang="en-US" dirty="0"/>
              <a:t>PFI Assessments</a:t>
            </a:r>
          </a:p>
        </p:txBody>
      </p:sp>
      <p:sp>
        <p:nvSpPr>
          <p:cNvPr id="3" name="Content Placeholder 2">
            <a:extLst>
              <a:ext uri="{FF2B5EF4-FFF2-40B4-BE49-F238E27FC236}">
                <a16:creationId xmlns:a16="http://schemas.microsoft.com/office/drawing/2014/main" id="{CE977380-D43A-5809-6420-667FE4619845}"/>
              </a:ext>
            </a:extLst>
          </p:cNvPr>
          <p:cNvSpPr>
            <a:spLocks noGrp="1"/>
          </p:cNvSpPr>
          <p:nvPr>
            <p:ph idx="1"/>
          </p:nvPr>
        </p:nvSpPr>
        <p:spPr/>
        <p:txBody>
          <a:bodyPr/>
          <a:lstStyle/>
          <a:p>
            <a:pPr marL="0" lvl="1" indent="0">
              <a:buNone/>
            </a:pPr>
            <a:r>
              <a:rPr lang="en-US" dirty="0"/>
              <a:t>How is PFI for Long COVID assessed?</a:t>
            </a:r>
          </a:p>
          <a:p>
            <a:pPr marL="285750" lvl="1">
              <a:buFont typeface="Arial" panose="020B0604020202020204" pitchFamily="34" charset="0"/>
              <a:buChar char="•"/>
            </a:pPr>
            <a:r>
              <a:rPr lang="en-US" dirty="0"/>
              <a:t>Typically by reference to AMA Guidelines for a specific symptom</a:t>
            </a:r>
          </a:p>
          <a:p>
            <a:pPr marL="285750" lvl="1">
              <a:buFont typeface="Arial" panose="020B0604020202020204" pitchFamily="34" charset="0"/>
              <a:buChar char="•"/>
            </a:pPr>
            <a:r>
              <a:rPr lang="en-US" dirty="0"/>
              <a:t>EG fatigue is adjudicated against the AMA table for “sleep and arousal disorders:</a:t>
            </a:r>
          </a:p>
          <a:p>
            <a:pPr marL="285750" lvl="1">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6BDC942-A564-6D1A-A733-1413ECCE4EC7}"/>
              </a:ext>
            </a:extLst>
          </p:cNvPr>
          <p:cNvPicPr>
            <a:picLocks noChangeAspect="1"/>
          </p:cNvPicPr>
          <p:nvPr/>
        </p:nvPicPr>
        <p:blipFill>
          <a:blip r:embed="rId2"/>
          <a:stretch>
            <a:fillRect/>
          </a:stretch>
        </p:blipFill>
        <p:spPr>
          <a:xfrm>
            <a:off x="1252488" y="3807839"/>
            <a:ext cx="7081615" cy="2653774"/>
          </a:xfrm>
          <a:prstGeom prst="rect">
            <a:avLst/>
          </a:prstGeom>
        </p:spPr>
      </p:pic>
    </p:spTree>
    <p:extLst>
      <p:ext uri="{BB962C8B-B14F-4D97-AF65-F5344CB8AC3E}">
        <p14:creationId xmlns:p14="http://schemas.microsoft.com/office/powerpoint/2010/main" val="402982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F9407-3452-62D0-F0D0-9AEB41056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4F5A3-3963-BB69-E1C7-9CE6FD6AA667}"/>
              </a:ext>
            </a:extLst>
          </p:cNvPr>
          <p:cNvSpPr>
            <a:spLocks noGrp="1"/>
          </p:cNvSpPr>
          <p:nvPr>
            <p:ph type="title"/>
          </p:nvPr>
        </p:nvSpPr>
        <p:spPr/>
        <p:txBody>
          <a:bodyPr>
            <a:normAutofit/>
          </a:bodyPr>
          <a:lstStyle/>
          <a:p>
            <a:r>
              <a:rPr lang="en-US" dirty="0"/>
              <a:t>PFI Assessments</a:t>
            </a:r>
          </a:p>
        </p:txBody>
      </p:sp>
      <p:sp>
        <p:nvSpPr>
          <p:cNvPr id="3" name="Content Placeholder 2">
            <a:extLst>
              <a:ext uri="{FF2B5EF4-FFF2-40B4-BE49-F238E27FC236}">
                <a16:creationId xmlns:a16="http://schemas.microsoft.com/office/drawing/2014/main" id="{22DCBD9C-B934-8E54-4321-6BD48CFA889D}"/>
              </a:ext>
            </a:extLst>
          </p:cNvPr>
          <p:cNvSpPr>
            <a:spLocks noGrp="1"/>
          </p:cNvSpPr>
          <p:nvPr>
            <p:ph idx="1"/>
          </p:nvPr>
        </p:nvSpPr>
        <p:spPr/>
        <p:txBody>
          <a:bodyPr/>
          <a:lstStyle/>
          <a:p>
            <a:pPr marL="285750" lvl="1">
              <a:buFont typeface="Arial" panose="020B0604020202020204" pitchFamily="34" charset="0"/>
              <a:buChar char="•"/>
            </a:pPr>
            <a:r>
              <a:rPr lang="en-US" dirty="0"/>
              <a:t>Is this a fair representation of how Long COVID manifests?</a:t>
            </a:r>
          </a:p>
          <a:p>
            <a:pPr marL="285750" lvl="1">
              <a:buFont typeface="Arial" panose="020B0604020202020204" pitchFamily="34" charset="0"/>
              <a:buChar char="•"/>
            </a:pPr>
            <a:r>
              <a:rPr lang="en-US" dirty="0"/>
              <a:t>Anyone who can still drive is limited to 5% max – typically fatigue presents difficulty for people with long COVID; they may be limited to a couple of hours of activity a day, but can still drive during those times and so are assessed at 2 or 3%</a:t>
            </a:r>
          </a:p>
        </p:txBody>
      </p:sp>
      <p:pic>
        <p:nvPicPr>
          <p:cNvPr id="5" name="Picture 4">
            <a:extLst>
              <a:ext uri="{FF2B5EF4-FFF2-40B4-BE49-F238E27FC236}">
                <a16:creationId xmlns:a16="http://schemas.microsoft.com/office/drawing/2014/main" id="{019E1B8E-6A2C-7E14-5203-4932E80B100A}"/>
              </a:ext>
            </a:extLst>
          </p:cNvPr>
          <p:cNvPicPr>
            <a:picLocks noChangeAspect="1"/>
          </p:cNvPicPr>
          <p:nvPr/>
        </p:nvPicPr>
        <p:blipFill>
          <a:blip r:embed="rId3"/>
          <a:stretch>
            <a:fillRect/>
          </a:stretch>
        </p:blipFill>
        <p:spPr>
          <a:xfrm>
            <a:off x="1289955" y="3990719"/>
            <a:ext cx="7081615" cy="2653774"/>
          </a:xfrm>
          <a:prstGeom prst="rect">
            <a:avLst/>
          </a:prstGeom>
        </p:spPr>
      </p:pic>
    </p:spTree>
    <p:extLst>
      <p:ext uri="{BB962C8B-B14F-4D97-AF65-F5344CB8AC3E}">
        <p14:creationId xmlns:p14="http://schemas.microsoft.com/office/powerpoint/2010/main" val="392583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4FDEC-A45E-F25C-2647-7E208C763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77FC-CC69-05EB-4BA2-5E99ACB89E9B}"/>
              </a:ext>
            </a:extLst>
          </p:cNvPr>
          <p:cNvSpPr>
            <a:spLocks noGrp="1"/>
          </p:cNvSpPr>
          <p:nvPr>
            <p:ph type="title"/>
          </p:nvPr>
        </p:nvSpPr>
        <p:spPr/>
        <p:txBody>
          <a:bodyPr>
            <a:normAutofit/>
          </a:bodyPr>
          <a:lstStyle/>
          <a:p>
            <a:r>
              <a:rPr lang="en-US" dirty="0"/>
              <a:t>A2400249</a:t>
            </a:r>
          </a:p>
        </p:txBody>
      </p:sp>
      <p:sp>
        <p:nvSpPr>
          <p:cNvPr id="3" name="Content Placeholder 2">
            <a:extLst>
              <a:ext uri="{FF2B5EF4-FFF2-40B4-BE49-F238E27FC236}">
                <a16:creationId xmlns:a16="http://schemas.microsoft.com/office/drawing/2014/main" id="{EA0D1870-8BCE-C219-727F-A2F12C046576}"/>
              </a:ext>
            </a:extLst>
          </p:cNvPr>
          <p:cNvSpPr>
            <a:spLocks noGrp="1"/>
          </p:cNvSpPr>
          <p:nvPr>
            <p:ph idx="1"/>
          </p:nvPr>
        </p:nvSpPr>
        <p:spPr/>
        <p:txBody>
          <a:bodyPr>
            <a:normAutofit lnSpcReduction="10000"/>
          </a:bodyPr>
          <a:lstStyle/>
          <a:p>
            <a:pPr marL="285750" lvl="1">
              <a:buFont typeface="Arial" panose="020B0604020202020204" pitchFamily="34" charset="0"/>
              <a:buChar char="•"/>
            </a:pPr>
            <a:r>
              <a:rPr lang="en-US" dirty="0"/>
              <a:t>Board initially assessed 1% fatigue, 1% brain fog. RO changed to 1 and 3, respectively. Argued at WCAT based on incorrect application of the AMA scales. </a:t>
            </a:r>
          </a:p>
          <a:p>
            <a:pPr marL="285750" lvl="1">
              <a:buFont typeface="Arial" panose="020B0604020202020204" pitchFamily="34" charset="0"/>
              <a:buChar char="•"/>
            </a:pPr>
            <a:r>
              <a:rPr lang="en-US" dirty="0"/>
              <a:t>Worker able to drive and do short shopping trips, but would avoid other activities afterwards. After working a single four hour shift, she was a “write off” for at least a day and not back to baseline for three days. </a:t>
            </a:r>
          </a:p>
          <a:p>
            <a:pPr marL="285750" lvl="1">
              <a:buFont typeface="Arial" panose="020B0604020202020204" pitchFamily="34" charset="0"/>
              <a:buChar char="•"/>
            </a:pPr>
            <a:r>
              <a:rPr lang="en-US" dirty="0"/>
              <a:t>WCAT accepted that fatigue “interfered” with her ability to perform ADLS, but she could still complete most ADLs on a regular basis; assessed 7% for fatigue</a:t>
            </a:r>
          </a:p>
          <a:p>
            <a:pPr marL="285750" lvl="1">
              <a:buFont typeface="Arial" panose="020B0604020202020204" pitchFamily="34" charset="0"/>
              <a:buChar char="•"/>
            </a:pPr>
            <a:r>
              <a:rPr lang="en-US" dirty="0"/>
              <a:t>WCAT assessed 11% for brain fog, but said they could not assess it’s impact on nursing work as that would be covered under a loss of earnings.</a:t>
            </a:r>
          </a:p>
        </p:txBody>
      </p:sp>
    </p:spTree>
    <p:extLst>
      <p:ext uri="{BB962C8B-B14F-4D97-AF65-F5344CB8AC3E}">
        <p14:creationId xmlns:p14="http://schemas.microsoft.com/office/powerpoint/2010/main" val="284990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6459-5753-84E3-24C1-3F64486C8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1F74-D988-8D5A-9CCE-8C8D8317E658}"/>
              </a:ext>
            </a:extLst>
          </p:cNvPr>
          <p:cNvSpPr>
            <a:spLocks noGrp="1"/>
          </p:cNvSpPr>
          <p:nvPr>
            <p:ph type="title"/>
          </p:nvPr>
        </p:nvSpPr>
        <p:spPr/>
        <p:txBody>
          <a:bodyPr>
            <a:normAutofit/>
          </a:bodyPr>
          <a:lstStyle/>
          <a:p>
            <a:r>
              <a:rPr lang="en-US" dirty="0"/>
              <a:t>Other methods of assessment</a:t>
            </a:r>
          </a:p>
        </p:txBody>
      </p:sp>
      <p:sp>
        <p:nvSpPr>
          <p:cNvPr id="3" name="Content Placeholder 2">
            <a:extLst>
              <a:ext uri="{FF2B5EF4-FFF2-40B4-BE49-F238E27FC236}">
                <a16:creationId xmlns:a16="http://schemas.microsoft.com/office/drawing/2014/main" id="{FAC5B739-15EB-7470-97E8-8AC871AFF8DF}"/>
              </a:ext>
            </a:extLst>
          </p:cNvPr>
          <p:cNvSpPr>
            <a:spLocks noGrp="1"/>
          </p:cNvSpPr>
          <p:nvPr>
            <p:ph idx="1"/>
          </p:nvPr>
        </p:nvSpPr>
        <p:spPr/>
        <p:txBody>
          <a:bodyPr>
            <a:normAutofit/>
          </a:bodyPr>
          <a:lstStyle/>
          <a:p>
            <a:pPr marL="285750" lvl="1">
              <a:buFont typeface="Arial" panose="020B0604020202020204" pitchFamily="34" charset="0"/>
              <a:buChar char="•"/>
            </a:pPr>
            <a:r>
              <a:rPr lang="en-US" dirty="0"/>
              <a:t>Ontario has an “administrative practice document”, which is similar to a practice directive, saying if there is measurable objective impairment, to use the AMA guides, but otherwise to use their equivalent of a psychological PFI</a:t>
            </a:r>
          </a:p>
          <a:p>
            <a:pPr marL="285750" lvl="1">
              <a:buFont typeface="Arial" panose="020B0604020202020204" pitchFamily="34" charset="0"/>
              <a:buChar char="•"/>
            </a:pPr>
            <a:r>
              <a:rPr lang="en-US" dirty="0"/>
              <a:t>They are not saying the condition is psychological, but that it can impact many aspects of a person’s life in a manner similar to a psychological condition.</a:t>
            </a:r>
          </a:p>
        </p:txBody>
      </p:sp>
    </p:spTree>
    <p:extLst>
      <p:ext uri="{BB962C8B-B14F-4D97-AF65-F5344CB8AC3E}">
        <p14:creationId xmlns:p14="http://schemas.microsoft.com/office/powerpoint/2010/main" val="83959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B96C-95C5-4A67-79DF-36FCDFAB6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BF076-F46B-D3B6-A7C3-0412146DBDEA}"/>
              </a:ext>
            </a:extLst>
          </p:cNvPr>
          <p:cNvSpPr>
            <a:spLocks noGrp="1"/>
          </p:cNvSpPr>
          <p:nvPr>
            <p:ph type="title"/>
          </p:nvPr>
        </p:nvSpPr>
        <p:spPr/>
        <p:txBody>
          <a:bodyPr>
            <a:normAutofit/>
          </a:bodyPr>
          <a:lstStyle/>
          <a:p>
            <a:r>
              <a:rPr lang="en-US" dirty="0"/>
              <a:t>R0332144</a:t>
            </a:r>
          </a:p>
        </p:txBody>
      </p:sp>
      <p:sp>
        <p:nvSpPr>
          <p:cNvPr id="3" name="Content Placeholder 2">
            <a:extLst>
              <a:ext uri="{FF2B5EF4-FFF2-40B4-BE49-F238E27FC236}">
                <a16:creationId xmlns:a16="http://schemas.microsoft.com/office/drawing/2014/main" id="{A707CE28-BEE7-6E23-7A6A-D6A0CDD0937B}"/>
              </a:ext>
            </a:extLst>
          </p:cNvPr>
          <p:cNvSpPr>
            <a:spLocks noGrp="1"/>
          </p:cNvSpPr>
          <p:nvPr>
            <p:ph idx="1"/>
          </p:nvPr>
        </p:nvSpPr>
        <p:spPr/>
        <p:txBody>
          <a:bodyPr>
            <a:normAutofit/>
          </a:bodyPr>
          <a:lstStyle/>
          <a:p>
            <a:pPr marL="285750" lvl="1">
              <a:buFont typeface="Arial" panose="020B0604020202020204" pitchFamily="34" charset="0"/>
              <a:buChar char="•"/>
            </a:pPr>
            <a:r>
              <a:rPr lang="en-US" dirty="0"/>
              <a:t>Claim accepted for long COVID and Adjustment Disorder as a compensable consequence. Initially assessed at 20% for the psych condition, and 6% for COVID symptoms</a:t>
            </a:r>
          </a:p>
          <a:p>
            <a:pPr marL="285750" lvl="1">
              <a:buFont typeface="Arial" panose="020B0604020202020204" pitchFamily="34" charset="0"/>
              <a:buChar char="•"/>
            </a:pPr>
            <a:r>
              <a:rPr lang="en-US" dirty="0"/>
              <a:t>She struggled to shower, prepare food, etc. </a:t>
            </a:r>
          </a:p>
          <a:p>
            <a:pPr marL="285750" lvl="1">
              <a:buFont typeface="Arial" panose="020B0604020202020204" pitchFamily="34" charset="0"/>
              <a:buChar char="•"/>
            </a:pPr>
            <a:r>
              <a:rPr lang="en-US" dirty="0"/>
              <a:t>Argued that brain fog, fatigue, difficult to distinguish from psychological symptoms, and so the worker’s overall level of impairment should be assessed instead</a:t>
            </a:r>
          </a:p>
          <a:p>
            <a:pPr marL="285750" lvl="1">
              <a:buFont typeface="Arial" panose="020B0604020202020204" pitchFamily="34" charset="0"/>
              <a:buChar char="•"/>
            </a:pPr>
            <a:r>
              <a:rPr lang="en-US" dirty="0"/>
              <a:t>RD accepted 45% impairment combined for adjustment disorder, fatigue, and brain fog, and maintained the 4% awarded by the Board for shortness of breath and heart palpitations</a:t>
            </a:r>
          </a:p>
        </p:txBody>
      </p:sp>
    </p:spTree>
    <p:extLst>
      <p:ext uri="{BB962C8B-B14F-4D97-AF65-F5344CB8AC3E}">
        <p14:creationId xmlns:p14="http://schemas.microsoft.com/office/powerpoint/2010/main" val="286060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4E7AF-64A4-80EA-4889-FA9B466ED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DF074-A860-9C03-4B4F-647A5C9243DF}"/>
              </a:ext>
            </a:extLst>
          </p:cNvPr>
          <p:cNvSpPr>
            <a:spLocks noGrp="1"/>
          </p:cNvSpPr>
          <p:nvPr>
            <p:ph type="title"/>
          </p:nvPr>
        </p:nvSpPr>
        <p:spPr/>
        <p:txBody>
          <a:bodyPr>
            <a:normAutofit/>
          </a:bodyPr>
          <a:lstStyle/>
          <a:p>
            <a:r>
              <a:rPr lang="en-US" dirty="0"/>
              <a:t>PFI Assessments</a:t>
            </a:r>
          </a:p>
        </p:txBody>
      </p:sp>
      <p:graphicFrame>
        <p:nvGraphicFramePr>
          <p:cNvPr id="7" name="Content Placeholder 6">
            <a:extLst>
              <a:ext uri="{FF2B5EF4-FFF2-40B4-BE49-F238E27FC236}">
                <a16:creationId xmlns:a16="http://schemas.microsoft.com/office/drawing/2014/main" id="{4A7D9A5E-D187-C59E-31DB-2ED49F325AE0}"/>
              </a:ext>
            </a:extLst>
          </p:cNvPr>
          <p:cNvGraphicFramePr>
            <a:graphicFrameLocks noGrp="1"/>
          </p:cNvGraphicFramePr>
          <p:nvPr>
            <p:ph idx="1"/>
            <p:extLst>
              <p:ext uri="{D42A27DB-BD31-4B8C-83A1-F6EECF244321}">
                <p14:modId xmlns:p14="http://schemas.microsoft.com/office/powerpoint/2010/main" val="3920912939"/>
              </p:ext>
            </p:extLst>
          </p:nvPr>
        </p:nvGraphicFramePr>
        <p:xfrm>
          <a:off x="974725" y="2056916"/>
          <a:ext cx="7542258" cy="4033712"/>
        </p:xfrm>
        <a:graphic>
          <a:graphicData uri="http://schemas.openxmlformats.org/drawingml/2006/table">
            <a:tbl>
              <a:tblPr firstRow="1" firstCol="1" bandRow="1">
                <a:tableStyleId>{5C22544A-7EE6-4342-B048-85BDC9FD1C3A}</a:tableStyleId>
              </a:tblPr>
              <a:tblGrid>
                <a:gridCol w="1889684">
                  <a:extLst>
                    <a:ext uri="{9D8B030D-6E8A-4147-A177-3AD203B41FA5}">
                      <a16:colId xmlns:a16="http://schemas.microsoft.com/office/drawing/2014/main" val="1901476387"/>
                    </a:ext>
                  </a:extLst>
                </a:gridCol>
                <a:gridCol w="1885939">
                  <a:extLst>
                    <a:ext uri="{9D8B030D-6E8A-4147-A177-3AD203B41FA5}">
                      <a16:colId xmlns:a16="http://schemas.microsoft.com/office/drawing/2014/main" val="4033085584"/>
                    </a:ext>
                  </a:extLst>
                </a:gridCol>
                <a:gridCol w="1885939">
                  <a:extLst>
                    <a:ext uri="{9D8B030D-6E8A-4147-A177-3AD203B41FA5}">
                      <a16:colId xmlns:a16="http://schemas.microsoft.com/office/drawing/2014/main" val="1449140960"/>
                    </a:ext>
                  </a:extLst>
                </a:gridCol>
                <a:gridCol w="1880696">
                  <a:extLst>
                    <a:ext uri="{9D8B030D-6E8A-4147-A177-3AD203B41FA5}">
                      <a16:colId xmlns:a16="http://schemas.microsoft.com/office/drawing/2014/main" val="314141974"/>
                    </a:ext>
                  </a:extLst>
                </a:gridCol>
              </a:tblGrid>
              <a:tr h="278570">
                <a:tc>
                  <a:txBody>
                    <a:bodyPr/>
                    <a:lstStyle/>
                    <a:p>
                      <a:pPr marL="0" marR="0">
                        <a:lnSpc>
                          <a:spcPct val="115000"/>
                        </a:lnSpc>
                        <a:spcAft>
                          <a:spcPts val="1000"/>
                        </a:spcAft>
                        <a:buNone/>
                      </a:pPr>
                      <a:r>
                        <a:rPr lang="en-US" sz="1000">
                          <a:effectLst/>
                        </a:rPr>
                        <a:t>Reference</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WCB</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RD</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WCAT</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496302"/>
                  </a:ext>
                </a:extLst>
              </a:tr>
              <a:tr h="278570">
                <a:tc>
                  <a:txBody>
                    <a:bodyPr/>
                    <a:lstStyle/>
                    <a:p>
                      <a:pPr marL="0" marR="0">
                        <a:lnSpc>
                          <a:spcPct val="115000"/>
                        </a:lnSpc>
                        <a:spcAft>
                          <a:spcPts val="1000"/>
                        </a:spcAft>
                        <a:buNone/>
                      </a:pPr>
                      <a:r>
                        <a:rPr lang="en-US" sz="1000" dirty="0">
                          <a:effectLst/>
                        </a:rPr>
                        <a:t>A2400249</a:t>
                      </a:r>
                      <a:endParaRPr lang="en-CA"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2</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4</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18</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8651281"/>
                  </a:ext>
                </a:extLst>
              </a:tr>
              <a:tr h="278570">
                <a:tc>
                  <a:txBody>
                    <a:bodyPr/>
                    <a:lstStyle/>
                    <a:p>
                      <a:pPr marL="0" marR="0">
                        <a:lnSpc>
                          <a:spcPct val="115000"/>
                        </a:lnSpc>
                        <a:spcAft>
                          <a:spcPts val="1000"/>
                        </a:spcAft>
                        <a:buNone/>
                      </a:pPr>
                      <a:r>
                        <a:rPr lang="en-US" sz="1000">
                          <a:effectLst/>
                        </a:rPr>
                        <a:t>A2401223</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5.5</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7</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13.5</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2064"/>
                  </a:ext>
                </a:extLst>
              </a:tr>
              <a:tr h="278570">
                <a:tc>
                  <a:txBody>
                    <a:bodyPr/>
                    <a:lstStyle/>
                    <a:p>
                      <a:pPr marL="0" marR="0">
                        <a:lnSpc>
                          <a:spcPct val="115000"/>
                        </a:lnSpc>
                        <a:spcAft>
                          <a:spcPts val="1000"/>
                        </a:spcAft>
                        <a:buNone/>
                      </a:pPr>
                      <a:r>
                        <a:rPr lang="en-US" sz="1000">
                          <a:effectLst/>
                        </a:rPr>
                        <a:t>A2400698</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2</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2</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15</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32437"/>
                  </a:ext>
                </a:extLst>
              </a:tr>
              <a:tr h="887561">
                <a:tc>
                  <a:txBody>
                    <a:bodyPr/>
                    <a:lstStyle/>
                    <a:p>
                      <a:pPr marL="0" marR="0">
                        <a:lnSpc>
                          <a:spcPct val="115000"/>
                        </a:lnSpc>
                        <a:spcAft>
                          <a:spcPts val="1000"/>
                        </a:spcAft>
                        <a:buNone/>
                      </a:pPr>
                      <a:r>
                        <a:rPr lang="en-US" sz="1000">
                          <a:effectLst/>
                        </a:rPr>
                        <a:t>R0332144</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20% adj disorder; </a:t>
                      </a:r>
                      <a:endParaRPr lang="en-CA" sz="1000">
                        <a:effectLst/>
                      </a:endParaRPr>
                    </a:p>
                    <a:p>
                      <a:pPr marL="0" marR="0">
                        <a:lnSpc>
                          <a:spcPct val="115000"/>
                        </a:lnSpc>
                        <a:spcAft>
                          <a:spcPts val="1000"/>
                        </a:spcAft>
                        <a:buNone/>
                      </a:pPr>
                      <a:r>
                        <a:rPr lang="en-US" sz="1000">
                          <a:effectLst/>
                        </a:rPr>
                        <a:t>6% COVID sx</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3% physical COVID sx</a:t>
                      </a:r>
                      <a:br>
                        <a:rPr lang="en-US" sz="1000">
                          <a:effectLst/>
                        </a:rPr>
                      </a:br>
                      <a:r>
                        <a:rPr lang="en-US" sz="1000">
                          <a:effectLst/>
                        </a:rPr>
                        <a:t>45% adj disorder, fatigue, brain fog</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 </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6505937"/>
                  </a:ext>
                </a:extLst>
              </a:tr>
              <a:tr h="583065">
                <a:tc>
                  <a:txBody>
                    <a:bodyPr/>
                    <a:lstStyle/>
                    <a:p>
                      <a:pPr marL="0" marR="0">
                        <a:lnSpc>
                          <a:spcPct val="115000"/>
                        </a:lnSpc>
                        <a:spcAft>
                          <a:spcPts val="1000"/>
                        </a:spcAft>
                        <a:buNone/>
                      </a:pPr>
                      <a:r>
                        <a:rPr lang="en-US" sz="1000">
                          <a:effectLst/>
                        </a:rPr>
                        <a:t>R0318367</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25.5% total, including 2% brain fog, 1% fatigue</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42.5% total, including 12% brain fog, 8% fatigue</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 </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307550"/>
                  </a:ext>
                </a:extLst>
              </a:tr>
              <a:tr h="256750">
                <a:tc>
                  <a:txBody>
                    <a:bodyPr/>
                    <a:lstStyle/>
                    <a:p>
                      <a:pPr marL="0" marR="0">
                        <a:lnSpc>
                          <a:spcPct val="115000"/>
                        </a:lnSpc>
                        <a:spcAft>
                          <a:spcPts val="1000"/>
                        </a:spcAft>
                        <a:buNone/>
                      </a:pPr>
                      <a:r>
                        <a:rPr lang="en-US" sz="1000">
                          <a:effectLst/>
                        </a:rPr>
                        <a:t>R0308099</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1% fatigue/brain fog</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5% fatigue/brain fog</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 </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798369"/>
                  </a:ext>
                </a:extLst>
              </a:tr>
              <a:tr h="1192056">
                <a:tc>
                  <a:txBody>
                    <a:bodyPr/>
                    <a:lstStyle/>
                    <a:p>
                      <a:pPr marL="0" marR="0">
                        <a:lnSpc>
                          <a:spcPct val="115000"/>
                        </a:lnSpc>
                        <a:spcAft>
                          <a:spcPts val="1000"/>
                        </a:spcAft>
                        <a:buNone/>
                      </a:pPr>
                      <a:r>
                        <a:rPr lang="en-CA" sz="1000" dirty="0">
                          <a:effectLst/>
                        </a:rPr>
                        <a:t>R0313299</a:t>
                      </a:r>
                      <a:endParaRPr lang="en-CA"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a:effectLst/>
                        </a:rPr>
                        <a:t>25%,</a:t>
                      </a:r>
                      <a:endParaRPr lang="en-CA"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dirty="0">
                          <a:effectLst/>
                        </a:rPr>
                        <a:t>33% + additional </a:t>
                      </a:r>
                      <a:r>
                        <a:rPr lang="en-US" sz="1000" dirty="0" err="1">
                          <a:effectLst/>
                        </a:rPr>
                        <a:t>sx</a:t>
                      </a:r>
                      <a:r>
                        <a:rPr lang="en-US" sz="1000" dirty="0">
                          <a:effectLst/>
                        </a:rPr>
                        <a:t> to be rated by the Board. </a:t>
                      </a:r>
                      <a:endParaRPr lang="en-CA"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000" dirty="0">
                          <a:effectLst/>
                        </a:rPr>
                        <a:t> Obtained a 100% </a:t>
                      </a:r>
                      <a:r>
                        <a:rPr lang="en-US" sz="1000" dirty="0" err="1">
                          <a:effectLst/>
                        </a:rPr>
                        <a:t>LoE</a:t>
                      </a:r>
                      <a:r>
                        <a:rPr lang="en-US" sz="1000" dirty="0">
                          <a:effectLst/>
                        </a:rPr>
                        <a:t> benefit before appeal was completed</a:t>
                      </a:r>
                      <a:endParaRPr lang="en-CA"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542217"/>
                  </a:ext>
                </a:extLst>
              </a:tr>
            </a:tbl>
          </a:graphicData>
        </a:graphic>
      </p:graphicFrame>
    </p:spTree>
    <p:extLst>
      <p:ext uri="{BB962C8B-B14F-4D97-AF65-F5344CB8AC3E}">
        <p14:creationId xmlns:p14="http://schemas.microsoft.com/office/powerpoint/2010/main" val="395936486"/>
      </p:ext>
    </p:extLst>
  </p:cSld>
  <p:clrMapOvr>
    <a:masterClrMapping/>
  </p:clrMapOvr>
</p:sld>
</file>

<file path=ppt/theme/theme1.xml><?xml version="1.0" encoding="utf-8"?>
<a:theme xmlns:a="http://schemas.openxmlformats.org/drawingml/2006/main" name="Office Theme">
  <a:themeElements>
    <a:clrScheme name="Custom 1">
      <a:dk1>
        <a:srgbClr val="66676C"/>
      </a:dk1>
      <a:lt1>
        <a:sysClr val="window" lastClr="FFFFFF"/>
      </a:lt1>
      <a:dk2>
        <a:srgbClr val="B04590"/>
      </a:dk2>
      <a:lt2>
        <a:srgbClr val="CEC2B4"/>
      </a:lt2>
      <a:accent1>
        <a:srgbClr val="559CB5"/>
      </a:accent1>
      <a:accent2>
        <a:srgbClr val="93BDB2"/>
      </a:accent2>
      <a:accent3>
        <a:srgbClr val="474746"/>
      </a:accent3>
      <a:accent4>
        <a:srgbClr val="828381"/>
      </a:accent4>
      <a:accent5>
        <a:srgbClr val="B2B3B2"/>
      </a:accent5>
      <a:accent6>
        <a:srgbClr val="DDDEDD"/>
      </a:accent6>
      <a:hlink>
        <a:srgbClr val="559CB5"/>
      </a:hlink>
      <a:folHlink>
        <a:srgbClr val="93BD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F65732F0ED149BE88863AD72B0DB6" ma:contentTypeVersion="23" ma:contentTypeDescription="Create a new document." ma:contentTypeScope="" ma:versionID="9d955c7826da5d5cdb9cc08da3b612dc">
  <xsd:schema xmlns:xsd="http://www.w3.org/2001/XMLSchema" xmlns:xs="http://www.w3.org/2001/XMLSchema" xmlns:p="http://schemas.microsoft.com/office/2006/metadata/properties" xmlns:ns2="4c5b56e3-16da-4a6f-b0e6-5d0a0db5cc7a" xmlns:ns3="b857ab29-dbaf-476a-9114-34382f0e7d01" targetNamespace="http://schemas.microsoft.com/office/2006/metadata/properties" ma:root="true" ma:fieldsID="75adc608e2483c68da78e8be933d8917" ns2:_="" ns3:_="">
    <xsd:import namespace="4c5b56e3-16da-4a6f-b0e6-5d0a0db5cc7a"/>
    <xsd:import namespace="b857ab29-dbaf-476a-9114-34382f0e7d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56e3-16da-4a6f-b0e6-5d0a0db5cc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01c998-ca64-414c-be31-389ca304b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7ab29-dbaf-476a-9114-34382f0e7d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266027-8610-46b4-9546-f59dbf99cc3e}" ma:internalName="TaxCatchAll" ma:showField="CatchAllData" ma:web="b857ab29-dbaf-476a-9114-34382f0e7d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57ab29-dbaf-476a-9114-34382f0e7d01" xsi:nil="true"/>
    <lcf76f155ced4ddcb4097134ff3c332f xmlns="4c5b56e3-16da-4a6f-b0e6-5d0a0db5cc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5E19BB-F5AA-498E-B7A7-9B7670E5AFA3}"/>
</file>

<file path=customXml/itemProps2.xml><?xml version="1.0" encoding="utf-8"?>
<ds:datastoreItem xmlns:ds="http://schemas.openxmlformats.org/officeDocument/2006/customXml" ds:itemID="{162C8636-E612-48ED-8B18-0030B7D8FDB3}"/>
</file>

<file path=customXml/itemProps3.xml><?xml version="1.0" encoding="utf-8"?>
<ds:datastoreItem xmlns:ds="http://schemas.openxmlformats.org/officeDocument/2006/customXml" ds:itemID="{CFE84737-9A87-4FF4-AA95-90F11879EBDA}"/>
</file>

<file path=docProps/app.xml><?xml version="1.0" encoding="utf-8"?>
<Properties xmlns="http://schemas.openxmlformats.org/officeDocument/2006/extended-properties" xmlns:vt="http://schemas.openxmlformats.org/officeDocument/2006/docPropsVTypes">
  <Template>SampleBrandedPPT</Template>
  <TotalTime>1474</TotalTime>
  <Words>1275</Words>
  <Application>Microsoft Office PowerPoint</Application>
  <PresentationFormat>On-screen Show (4:3)</PresentationFormat>
  <Paragraphs>113</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Lucida Grande</vt:lpstr>
      <vt:lpstr>Office Theme</vt:lpstr>
      <vt:lpstr>Long COVID: Issue in Compensation Claims </vt:lpstr>
      <vt:lpstr>Topics for discussion</vt:lpstr>
      <vt:lpstr>Functional Impairment</vt:lpstr>
      <vt:lpstr>PFI Assessments</vt:lpstr>
      <vt:lpstr>PFI Assessments</vt:lpstr>
      <vt:lpstr>A2400249</vt:lpstr>
      <vt:lpstr>Other methods of assessment</vt:lpstr>
      <vt:lpstr>R0332144</vt:lpstr>
      <vt:lpstr>PFI Assessments</vt:lpstr>
      <vt:lpstr>Concurrent diagnoses</vt:lpstr>
      <vt:lpstr>Other diagnoses </vt:lpstr>
      <vt:lpstr>Repeated Infections, vaccination</vt:lpstr>
      <vt:lpstr>A2402190/91</vt:lpstr>
      <vt:lpstr>A2402190/91</vt:lpstr>
      <vt:lpstr>A2402190/91</vt:lpstr>
      <vt:lpstr>New case - t</vt:lpstr>
      <vt:lpstr>Treatment/VR issues</vt:lpstr>
      <vt:lpstr>Strengthening</vt:lpstr>
      <vt:lpstr>R0314003</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Gregory Rabin</dc:creator>
  <cp:lastModifiedBy>Gregory Rabin</cp:lastModifiedBy>
  <cp:revision>1</cp:revision>
  <cp:lastPrinted>2014-08-25T20:31:06Z</cp:lastPrinted>
  <dcterms:created xsi:type="dcterms:W3CDTF">2026-01-13T18:20:32Z</dcterms:created>
  <dcterms:modified xsi:type="dcterms:W3CDTF">2026-01-14T18:55:24Z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0x010100F36F65732F0ED149BE88863AD72B0DB6</vt:lpwstr>
  </property>
</Properties>
</file>