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1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7"/>
  </p:normalViewPr>
  <p:slideViewPr>
    <p:cSldViewPr snapToGrid="0">
      <p:cViewPr varScale="1">
        <p:scale>
          <a:sx n="37" d="100"/>
          <a:sy n="37" d="100"/>
        </p:scale>
        <p:origin x="1536"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Thanks to Megan, Sheila and Janet</a:t>
            </a:r>
          </a:p>
        </p:txBody>
      </p:sp>
    </p:spTree>
    <p:extLst>
      <p:ext uri="{BB962C8B-B14F-4D97-AF65-F5344CB8AC3E}">
        <p14:creationId xmlns:p14="http://schemas.microsoft.com/office/powerpoint/2010/main" val="4141024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claim suppression</a:t>
            </a:r>
          </a:p>
          <a:p>
            <a:endParaRPr lang="en-CA" dirty="0"/>
          </a:p>
          <a:p>
            <a:r>
              <a:rPr lang="en-CA" dirty="0"/>
              <a:t>Benefit suppression - keep the costs down by any means available</a:t>
            </a:r>
          </a:p>
          <a:p>
            <a:endParaRPr lang="en-CA" dirty="0"/>
          </a:p>
          <a:p>
            <a:r>
              <a:rPr lang="en-CA" dirty="0"/>
              <a:t>Fuels  an adversarial system, making the decision making process for some workers Toxic.</a:t>
            </a:r>
          </a:p>
        </p:txBody>
      </p:sp>
    </p:spTree>
    <p:extLst>
      <p:ext uri="{BB962C8B-B14F-4D97-AF65-F5344CB8AC3E}">
        <p14:creationId xmlns:p14="http://schemas.microsoft.com/office/powerpoint/2010/main" val="2104914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ER Also raises an issue of employer equity</a:t>
            </a:r>
          </a:p>
        </p:txBody>
      </p:sp>
    </p:spTree>
    <p:extLst>
      <p:ext uri="{BB962C8B-B14F-4D97-AF65-F5344CB8AC3E}">
        <p14:creationId xmlns:p14="http://schemas.microsoft.com/office/powerpoint/2010/main" val="345635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The toxic adversarial system also takes it toll on the workers mental</a:t>
            </a:r>
          </a:p>
          <a:p>
            <a:endParaRPr lang="en-CA" dirty="0"/>
          </a:p>
          <a:p>
            <a:r>
              <a:rPr lang="en-CA" dirty="0"/>
              <a:t>and can delay recovery</a:t>
            </a:r>
          </a:p>
        </p:txBody>
      </p:sp>
    </p:spTree>
    <p:extLst>
      <p:ext uri="{BB962C8B-B14F-4D97-AF65-F5344CB8AC3E}">
        <p14:creationId xmlns:p14="http://schemas.microsoft.com/office/powerpoint/2010/main" val="389687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This is the key question!</a:t>
            </a:r>
          </a:p>
          <a:p>
            <a:endParaRPr lang="en-CA" dirty="0"/>
          </a:p>
          <a:p>
            <a:r>
              <a:rPr lang="en-CA" dirty="0"/>
              <a:t>Compensation system under ER has a claim cost focus  - prevent claim costs by any means available, shifts the focus away from real prevention that focuses on controlling the hazards that cause the injuries in the first place</a:t>
            </a:r>
          </a:p>
          <a:p>
            <a:endParaRPr lang="en-CA" dirty="0"/>
          </a:p>
          <a:p>
            <a:r>
              <a:rPr lang="en-CA" dirty="0"/>
              <a:t>NOT on controlling the claim costs after the injury occurs.</a:t>
            </a:r>
          </a:p>
          <a:p>
            <a:endParaRPr lang="en-CA" dirty="0"/>
          </a:p>
          <a:p>
            <a:r>
              <a:rPr lang="en-CA" dirty="0"/>
              <a:t>WSBC continues to cling to this myth.</a:t>
            </a:r>
          </a:p>
        </p:txBody>
      </p:sp>
    </p:spTree>
    <p:extLst>
      <p:ext uri="{BB962C8B-B14F-4D97-AF65-F5344CB8AC3E}">
        <p14:creationId xmlns:p14="http://schemas.microsoft.com/office/powerpoint/2010/main" val="1513790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ER impact on injured workers and compensation entitle</a:t>
            </a:r>
          </a:p>
          <a:p>
            <a:endParaRPr lang="en-CA" dirty="0"/>
          </a:p>
          <a:p>
            <a:r>
              <a:rPr lang="en-CA" dirty="0"/>
              <a:t>an attempt to bring "collective liability" into the picture.  a small, but very doable step.</a:t>
            </a:r>
          </a:p>
          <a:p>
            <a:r>
              <a:rPr lang="en-CA" dirty="0"/>
              <a:t>Take the heat off the frenzy to get workers back to lunch-room jobs, or lite duty jobs that are not light and can harm recovery</a:t>
            </a:r>
          </a:p>
          <a:p>
            <a:endParaRPr lang="en-CA" dirty="0"/>
          </a:p>
          <a:p>
            <a:r>
              <a:rPr lang="en-CA" dirty="0"/>
              <a:t>Janet's Rx would control this frenzy and restore injured workers to suitable, safe and sustainable re employment</a:t>
            </a:r>
          </a:p>
        </p:txBody>
      </p:sp>
    </p:spTree>
    <p:extLst>
      <p:ext uri="{BB962C8B-B14F-4D97-AF65-F5344CB8AC3E}">
        <p14:creationId xmlns:p14="http://schemas.microsoft.com/office/powerpoint/2010/main" val="373427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Many of you will have seen Rolf Harrison's insightful blog in April illustrating the the toxic impact of the "duty to cooperate". The story of BOB who was relentlessly harassed by his employer to get back to work against his doctor's advice .  A decision on his claim was delayed as a result.</a:t>
            </a:r>
          </a:p>
          <a:p>
            <a:endParaRPr lang="en-CA" dirty="0"/>
          </a:p>
          <a:p>
            <a:r>
              <a:rPr lang="en-CA" dirty="0"/>
              <a:t>One union rep referred this to a catch and release maneuver where the worker is induced to come back to work too soon and when things don't work out they are "let go".</a:t>
            </a:r>
          </a:p>
        </p:txBody>
      </p:sp>
    </p:spTree>
    <p:extLst>
      <p:ext uri="{BB962C8B-B14F-4D97-AF65-F5344CB8AC3E}">
        <p14:creationId xmlns:p14="http://schemas.microsoft.com/office/powerpoint/2010/main" val="156066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I will have more to say about the importance of illustrating this abuse of compensation entitlement with individual worker's stories.</a:t>
            </a:r>
          </a:p>
        </p:txBody>
      </p:sp>
    </p:spTree>
    <p:extLst>
      <p:ext uri="{BB962C8B-B14F-4D97-AF65-F5344CB8AC3E}">
        <p14:creationId xmlns:p14="http://schemas.microsoft.com/office/powerpoint/2010/main" val="830977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a slap on the wrist and a drop in the bucket solution</a:t>
            </a:r>
          </a:p>
          <a:p>
            <a:endParaRPr lang="en-CA" dirty="0"/>
          </a:p>
          <a:p>
            <a:r>
              <a:rPr lang="en-CA" dirty="0"/>
              <a:t>The board admits to adjudicating 20,000 claims without an employer's report of injury, but to use Rolf's observation "turns a blind eye" to this violation of the employer's statutory duty. </a:t>
            </a:r>
          </a:p>
        </p:txBody>
      </p:sp>
    </p:spTree>
    <p:extLst>
      <p:ext uri="{BB962C8B-B14F-4D97-AF65-F5344CB8AC3E}">
        <p14:creationId xmlns:p14="http://schemas.microsoft.com/office/powerpoint/2010/main" val="1539281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OK, time to do a second addendum. in which I documented the lack of effective enforcement for employers who cheat the system</a:t>
            </a:r>
          </a:p>
          <a:p>
            <a:endParaRPr lang="en-CA" dirty="0"/>
          </a:p>
          <a:p>
            <a:r>
              <a:rPr lang="en-CA" dirty="0"/>
              <a:t>The primary purpose of the Act is to provide injured workers with full and fair compensation.</a:t>
            </a:r>
          </a:p>
          <a:p>
            <a:endParaRPr lang="en-CA" dirty="0"/>
          </a:p>
          <a:p>
            <a:r>
              <a:rPr lang="en-CA" dirty="0"/>
              <a:t>ER undermines the purpose of the act an turns it into a toxic adversarial insurance scheme rather than an due compensation entitle under an inquiry </a:t>
            </a:r>
            <a:r>
              <a:rPr lang="en-CA" dirty="0" err="1"/>
              <a:t>systementitlement</a:t>
            </a:r>
            <a:r>
              <a:rPr lang="en-CA" dirty="0"/>
              <a:t> system  </a:t>
            </a:r>
          </a:p>
        </p:txBody>
      </p:sp>
    </p:spTree>
    <p:extLst>
      <p:ext uri="{BB962C8B-B14F-4D97-AF65-F5344CB8AC3E}">
        <p14:creationId xmlns:p14="http://schemas.microsoft.com/office/powerpoint/2010/main" val="3568497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Before I WRAP UP, JUST A QUICK WORD ABOUT illustrating the abuse of worker entitlement by telling injured worker's stories as Rolf did in "Weaponizing RTW."</a:t>
            </a:r>
          </a:p>
          <a:p>
            <a:r>
              <a:rPr lang="en-CA" dirty="0"/>
              <a:t>We need more of that.</a:t>
            </a:r>
          </a:p>
          <a:p>
            <a:endParaRPr lang="en-CA" dirty="0"/>
          </a:p>
          <a:p>
            <a:r>
              <a:rPr lang="en-CA" dirty="0"/>
              <a:t>Manitoba experience</a:t>
            </a:r>
          </a:p>
          <a:p>
            <a:endParaRPr lang="en-CA" dirty="0"/>
          </a:p>
          <a:p>
            <a:r>
              <a:rPr lang="en-CA" dirty="0"/>
              <a:t>My retirement!</a:t>
            </a:r>
          </a:p>
          <a:p>
            <a:endParaRPr lang="en-CA" dirty="0"/>
          </a:p>
          <a:p>
            <a:endParaRPr lang="en-CA" dirty="0"/>
          </a:p>
        </p:txBody>
      </p:sp>
    </p:spTree>
    <p:extLst>
      <p:ext uri="{BB962C8B-B14F-4D97-AF65-F5344CB8AC3E}">
        <p14:creationId xmlns:p14="http://schemas.microsoft.com/office/powerpoint/2010/main" val="182080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Minister Bains</a:t>
            </a:r>
          </a:p>
          <a:p>
            <a:r>
              <a:rPr lang="en-CA" dirty="0"/>
              <a:t>Fed OH&amp; S Committee</a:t>
            </a:r>
          </a:p>
          <a:p>
            <a:r>
              <a:rPr lang="en-CA" dirty="0"/>
              <a:t>Nina Hansen</a:t>
            </a:r>
          </a:p>
          <a:p>
            <a:r>
              <a:rPr lang="en-CA" dirty="0"/>
              <a:t>Tom McKenna </a:t>
            </a:r>
          </a:p>
          <a:p>
            <a:r>
              <a:rPr lang="en-CA" dirty="0"/>
              <a:t>Merrill</a:t>
            </a:r>
          </a:p>
          <a:p>
            <a:endParaRPr lang="en-CA" dirty="0"/>
          </a:p>
          <a:p>
            <a:r>
              <a:rPr lang="en-CA" dirty="0"/>
              <a:t>Lynn </a:t>
            </a:r>
            <a:r>
              <a:rPr lang="en-CA" dirty="0" err="1"/>
              <a:t>Bueckert</a:t>
            </a:r>
            <a:endParaRPr lang="en-CA" dirty="0"/>
          </a:p>
        </p:txBody>
      </p:sp>
    </p:spTree>
    <p:extLst>
      <p:ext uri="{BB962C8B-B14F-4D97-AF65-F5344CB8AC3E}">
        <p14:creationId xmlns:p14="http://schemas.microsoft.com/office/powerpoint/2010/main" val="319279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Important document</a:t>
            </a:r>
          </a:p>
          <a:p>
            <a:r>
              <a:rPr lang="en-CA" dirty="0"/>
              <a:t>comprehensive 125pp</a:t>
            </a:r>
          </a:p>
          <a:p>
            <a:r>
              <a:rPr lang="en-CA" dirty="0"/>
              <a:t>Alot of table a lot of statistics</a:t>
            </a:r>
          </a:p>
          <a:p>
            <a:r>
              <a:rPr lang="en-CA" dirty="0"/>
              <a:t>Not directly involved FN WSANEC</a:t>
            </a:r>
          </a:p>
          <a:p>
            <a:r>
              <a:rPr lang="en-CA" dirty="0"/>
              <a:t>Tom McKenna summary</a:t>
            </a:r>
          </a:p>
          <a:p>
            <a:r>
              <a:rPr lang="en-CA" dirty="0"/>
              <a:t>2 key findings</a:t>
            </a:r>
          </a:p>
        </p:txBody>
      </p:sp>
    </p:spTree>
    <p:extLst>
      <p:ext uri="{BB962C8B-B14F-4D97-AF65-F5344CB8AC3E}">
        <p14:creationId xmlns:p14="http://schemas.microsoft.com/office/powerpoint/2010/main" val="325904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I knew it was bad, but this surprised me</a:t>
            </a:r>
          </a:p>
          <a:p>
            <a:r>
              <a:rPr lang="en-CA" dirty="0"/>
              <a:t>Claim suppression out of sight -- illegal</a:t>
            </a:r>
          </a:p>
          <a:p>
            <a:r>
              <a:rPr lang="en-CA" dirty="0"/>
              <a:t>a very conservative estimate</a:t>
            </a:r>
          </a:p>
          <a:p>
            <a:endParaRPr lang="en-CA" dirty="0"/>
          </a:p>
          <a:p>
            <a:r>
              <a:rPr lang="en-CA" dirty="0"/>
              <a:t>OK&lt; what is the Board doing about this.</a:t>
            </a:r>
          </a:p>
          <a:p>
            <a:endParaRPr lang="en-CA" dirty="0"/>
          </a:p>
          <a:p>
            <a:r>
              <a:rPr lang="en-CA" dirty="0"/>
              <a:t>nothing on Boards website about report - strange</a:t>
            </a:r>
          </a:p>
          <a:p>
            <a:endParaRPr lang="en-CA" dirty="0"/>
          </a:p>
          <a:p>
            <a:r>
              <a:rPr lang="en-CA" dirty="0"/>
              <a:t>Contacted Policy depart - sent to legal</a:t>
            </a:r>
          </a:p>
          <a:p>
            <a:r>
              <a:rPr lang="en-CA" dirty="0"/>
              <a:t>Un helpful  - FOI </a:t>
            </a:r>
          </a:p>
        </p:txBody>
      </p:sp>
    </p:spTree>
    <p:extLst>
      <p:ext uri="{BB962C8B-B14F-4D97-AF65-F5344CB8AC3E}">
        <p14:creationId xmlns:p14="http://schemas.microsoft.com/office/powerpoint/2010/main" val="215116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45,000 best conservative estimate </a:t>
            </a:r>
          </a:p>
          <a:p>
            <a:r>
              <a:rPr lang="en-CA" dirty="0"/>
              <a:t>2019 alone!</a:t>
            </a:r>
          </a:p>
          <a:p>
            <a:endParaRPr lang="en-CA" dirty="0"/>
          </a:p>
          <a:p>
            <a:r>
              <a:rPr lang="en-CA" dirty="0"/>
              <a:t>And only 1 investigation s. 150 </a:t>
            </a:r>
          </a:p>
          <a:p>
            <a:r>
              <a:rPr lang="en-CA" dirty="0"/>
              <a:t>Unbelievable!</a:t>
            </a:r>
          </a:p>
          <a:p>
            <a:endParaRPr lang="en-CA" dirty="0"/>
          </a:p>
          <a:p>
            <a:r>
              <a:rPr lang="en-CA" dirty="0"/>
              <a:t>3,000 is a guestimate very hard to tease out of the data</a:t>
            </a:r>
          </a:p>
          <a:p>
            <a:endParaRPr lang="en-CA" dirty="0"/>
          </a:p>
          <a:p>
            <a:r>
              <a:rPr lang="en-CA" dirty="0"/>
              <a:t>Only 1 penalty !!!  WOW</a:t>
            </a:r>
          </a:p>
          <a:p>
            <a:endParaRPr lang="en-CA" dirty="0"/>
          </a:p>
          <a:p>
            <a:r>
              <a:rPr lang="en-CA" dirty="0"/>
              <a:t>I needed to report out to the </a:t>
            </a:r>
            <a:r>
              <a:rPr lang="en-CA" dirty="0" err="1"/>
              <a:t>BoD</a:t>
            </a:r>
            <a:r>
              <a:rPr lang="en-CA" dirty="0"/>
              <a:t> &amp; Minister Bains so... </a:t>
            </a:r>
          </a:p>
        </p:txBody>
      </p:sp>
    </p:spTree>
    <p:extLst>
      <p:ext uri="{BB962C8B-B14F-4D97-AF65-F5344CB8AC3E}">
        <p14:creationId xmlns:p14="http://schemas.microsoft.com/office/powerpoint/2010/main" val="209363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Please appreciate the art by my then 10 year old granddaughter Ada </a:t>
            </a:r>
          </a:p>
          <a:p>
            <a:r>
              <a:rPr lang="en-CA" dirty="0"/>
              <a:t>She lives in LA and we had weekly facetimes where she was giving me drawing lessons</a:t>
            </a:r>
          </a:p>
          <a:p>
            <a:r>
              <a:rPr lang="en-CA" dirty="0"/>
              <a:t>as a budding artist, she was delighted to get her art "out there"</a:t>
            </a:r>
          </a:p>
        </p:txBody>
      </p:sp>
    </p:spTree>
    <p:extLst>
      <p:ext uri="{BB962C8B-B14F-4D97-AF65-F5344CB8AC3E}">
        <p14:creationId xmlns:p14="http://schemas.microsoft.com/office/powerpoint/2010/main" val="320900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Distilled the data into 28 key findings from the report</a:t>
            </a:r>
          </a:p>
          <a:p>
            <a:endParaRPr lang="en-CA" dirty="0"/>
          </a:p>
          <a:p>
            <a:r>
              <a:rPr lang="en-CA" dirty="0"/>
              <a:t>provided the detailed calculations for the "conservative estimate of 45,000</a:t>
            </a:r>
          </a:p>
          <a:p>
            <a:endParaRPr lang="en-CA" dirty="0"/>
          </a:p>
          <a:p>
            <a:r>
              <a:rPr lang="en-CA" dirty="0"/>
              <a:t>Used WCB annual report data to conservatively estimate the economic costs</a:t>
            </a:r>
          </a:p>
          <a:p>
            <a:endParaRPr lang="en-CA" dirty="0"/>
          </a:p>
          <a:p>
            <a:r>
              <a:rPr lang="en-CA" dirty="0"/>
              <a:t>of course, the human and social costs would be impossible to calculate,</a:t>
            </a:r>
          </a:p>
        </p:txBody>
      </p:sp>
    </p:spTree>
    <p:extLst>
      <p:ext uri="{BB962C8B-B14F-4D97-AF65-F5344CB8AC3E}">
        <p14:creationId xmlns:p14="http://schemas.microsoft.com/office/powerpoint/2010/main" val="290357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Based on the 28 key findings I made 13 recommendations for the Boards administration</a:t>
            </a:r>
          </a:p>
          <a:p>
            <a:endParaRPr lang="en-CA" dirty="0"/>
          </a:p>
          <a:p>
            <a:r>
              <a:rPr lang="en-CA" dirty="0"/>
              <a:t>These 4 were "low hanging fruit"</a:t>
            </a:r>
          </a:p>
          <a:p>
            <a:r>
              <a:rPr lang="en-CA" dirty="0"/>
              <a:t>easy to implement and not expensive</a:t>
            </a:r>
          </a:p>
          <a:p>
            <a:endParaRPr lang="en-CA" dirty="0"/>
          </a:p>
          <a:p>
            <a:r>
              <a:rPr lang="en-CA" dirty="0"/>
              <a:t>But the most important piece in the elephant was a discussion of experience rating - the method adopted by the Board in 2,000 to calculate employer assessments</a:t>
            </a:r>
          </a:p>
        </p:txBody>
      </p:sp>
    </p:spTree>
    <p:extLst>
      <p:ext uri="{BB962C8B-B14F-4D97-AF65-F5344CB8AC3E}">
        <p14:creationId xmlns:p14="http://schemas.microsoft.com/office/powerpoint/2010/main" val="132574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Formula is complex, but the concept is simple.</a:t>
            </a:r>
          </a:p>
          <a:p>
            <a:endParaRPr lang="en-CA" dirty="0"/>
          </a:p>
          <a:p>
            <a:r>
              <a:rPr lang="en-CA" dirty="0"/>
              <a:t>The claim cost for the employer's injured workers are totaled over a 3 year rolling average and if the employers claim costs are higher than the industry average, they receive a surcharge up to 100 % above the industry base rate for a very high claim cost average</a:t>
            </a:r>
          </a:p>
          <a:p>
            <a:endParaRPr lang="en-CA" dirty="0"/>
          </a:p>
          <a:p>
            <a:r>
              <a:rPr lang="en-CA" dirty="0"/>
              <a:t>for an employer who has lower than average claim costs, they receive a discounted rate</a:t>
            </a:r>
          </a:p>
          <a:p>
            <a:endParaRPr lang="en-CA" dirty="0"/>
          </a:p>
          <a:p>
            <a:r>
              <a:rPr lang="en-CA" dirty="0"/>
              <a:t>It doesn't take a genius to figure out that one way to save money was to not report a work injury</a:t>
            </a:r>
          </a:p>
        </p:txBody>
      </p:sp>
    </p:spTree>
    <p:extLst>
      <p:ext uri="{BB962C8B-B14F-4D97-AF65-F5344CB8AC3E}">
        <p14:creationId xmlns:p14="http://schemas.microsoft.com/office/powerpoint/2010/main" val="301569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Low angle exterior view of a modern building facade covered with aluminum discs under a clear, blue sky"/>
          <p:cNvSpPr>
            <a:spLocks noGrp="1"/>
          </p:cNvSpPr>
          <p:nvPr>
            <p:ph type="pic" sz="quarter" idx="21"/>
          </p:nvPr>
        </p:nvSpPr>
        <p:spPr>
          <a:xfrm>
            <a:off x="15417800" y="1270000"/>
            <a:ext cx="8144934" cy="5410200"/>
          </a:xfrm>
          <a:prstGeom prst="rect">
            <a:avLst/>
          </a:prstGeom>
        </p:spPr>
        <p:txBody>
          <a:bodyPr lIns="91439" tIns="45719" rIns="91439" bIns="45719">
            <a:noAutofit/>
          </a:bodyPr>
          <a:lstStyle/>
          <a:p>
            <a:endParaRPr/>
          </a:p>
        </p:txBody>
      </p:sp>
      <p:sp>
        <p:nvSpPr>
          <p:cNvPr id="145" name="Low angle view of a modern, curved building under a cloudy sky"/>
          <p:cNvSpPr>
            <a:spLocks noGrp="1"/>
          </p:cNvSpPr>
          <p:nvPr>
            <p:ph type="pic" sz="quarter" idx="22"/>
          </p:nvPr>
        </p:nvSpPr>
        <p:spPr>
          <a:xfrm>
            <a:off x="15443200" y="7086600"/>
            <a:ext cx="8138580" cy="5422900"/>
          </a:xfrm>
          <a:prstGeom prst="rect">
            <a:avLst/>
          </a:prstGeom>
        </p:spPr>
        <p:txBody>
          <a:bodyPr lIns="91439" tIns="45719" rIns="91439" bIns="45719">
            <a:noAutofit/>
          </a:bodyPr>
          <a:lstStyle/>
          <a:p>
            <a:endParaRPr/>
          </a:p>
        </p:txBody>
      </p:sp>
      <p:sp>
        <p:nvSpPr>
          <p:cNvPr id="146" name="View from inside a modern white building with glass panels, looking up to a bright, partly cloudy sky"/>
          <p:cNvSpPr>
            <a:spLocks noGrp="1"/>
          </p:cNvSpPr>
          <p:nvPr>
            <p:ph type="pic" idx="23"/>
          </p:nvPr>
        </p:nvSpPr>
        <p:spPr>
          <a:xfrm>
            <a:off x="-124635" y="1270000"/>
            <a:ext cx="16840169" cy="11243712"/>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54" name="Low angle view of the Azadi Tower in Tehran, Iran against a clear, bright sky"/>
          <p:cNvSpPr>
            <a:spLocks noGrp="1"/>
          </p:cNvSpPr>
          <p:nvPr>
            <p:ph type="pic" idx="21"/>
          </p:nvPr>
        </p:nvSpPr>
        <p:spPr>
          <a:xfrm>
            <a:off x="0" y="-1282700"/>
            <a:ext cx="24384000" cy="162814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bg>
      <p:bgPr>
        <a:solidFill>
          <a:srgbClr val="FFFFFF"/>
        </a:solidFill>
        <a:effectLst/>
      </p:bgPr>
    </p:bg>
    <p:spTree>
      <p:nvGrpSpPr>
        <p:cNvPr id="1" name=""/>
        <p:cNvGrpSpPr/>
        <p:nvPr/>
      </p:nvGrpSpPr>
      <p:grpSpPr>
        <a:xfrm>
          <a:off x="0" y="0"/>
          <a:ext cx="0" cy="0"/>
          <a:chOff x="0" y="0"/>
          <a:chExt cx="0" cy="0"/>
        </a:xfrm>
      </p:grpSpPr>
      <p:sp>
        <p:nvSpPr>
          <p:cNvPr id="21" name="View from inside a stone structure, looking out toward stairs and a clear, blue sky"/>
          <p:cNvSpPr>
            <a:spLocks noGrp="1"/>
          </p:cNvSpPr>
          <p:nvPr>
            <p:ph type="pic" idx="21"/>
          </p:nvPr>
        </p:nvSpPr>
        <p:spPr>
          <a:xfrm>
            <a:off x="0" y="-1270000"/>
            <a:ext cx="24384000" cy="16272934"/>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a:spLocks noGrp="1"/>
          </p:cNvSpPr>
          <p:nvPr>
            <p:ph type="pic" idx="21"/>
          </p:nvPr>
        </p:nvSpPr>
        <p:spPr>
          <a:xfrm>
            <a:off x="9271000" y="1270000"/>
            <a:ext cx="16764000" cy="111760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Small section of a modern shell bridge in Qingdao, Shandong, China with a partly cloudy sky above"/>
          <p:cNvSpPr>
            <a:spLocks noGrp="1"/>
          </p:cNvSpPr>
          <p:nvPr>
            <p:ph type="pic" idx="22"/>
          </p:nvPr>
        </p:nvSpPr>
        <p:spPr>
          <a:xfrm>
            <a:off x="9271000" y="1263848"/>
            <a:ext cx="16773843" cy="11188205"/>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aul Petrie            June 10, 2025"/>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lvl="2" indent="914400" defTabSz="825500">
              <a:lnSpc>
                <a:spcPct val="100000"/>
              </a:lnSpc>
              <a:spcBef>
                <a:spcPts val="0"/>
              </a:spcBef>
              <a:buSzTx/>
              <a:buNone/>
              <a:defRPr sz="3600" b="1"/>
            </a:pPr>
            <a:r>
              <a:t>Paul Petrie            June 10, 2025</a:t>
            </a:r>
          </a:p>
        </p:txBody>
      </p:sp>
      <p:sp>
        <p:nvSpPr>
          <p:cNvPr id="172" name="Claim suppression in BC"/>
          <p:cNvSpPr txBox="1">
            <a:spLocks noGrp="1"/>
          </p:cNvSpPr>
          <p:nvPr>
            <p:ph type="ctrTitle"/>
          </p:nvPr>
        </p:nvSpPr>
        <p:spPr>
          <a:prstGeom prst="rect">
            <a:avLst/>
          </a:prstGeom>
        </p:spPr>
        <p:txBody>
          <a:bodyPr/>
          <a:lstStyle/>
          <a:p>
            <a:r>
              <a:t>Claim suppression in BC</a:t>
            </a:r>
          </a:p>
        </p:txBody>
      </p:sp>
      <p:sp>
        <p:nvSpPr>
          <p:cNvPr id="173" name="Presentation to BC Fed OH&amp;S Committee"/>
          <p:cNvSpPr txBox="1">
            <a:spLocks noGrp="1"/>
          </p:cNvSpPr>
          <p:nvPr>
            <p:ph type="subTitle" sz="quarter" idx="1"/>
          </p:nvPr>
        </p:nvSpPr>
        <p:spPr>
          <a:prstGeom prst="rect">
            <a:avLst/>
          </a:prstGeom>
        </p:spPr>
        <p:txBody>
          <a:bodyPr/>
          <a:lstStyle>
            <a:lvl1pPr>
              <a:defRPr sz="6000"/>
            </a:lvl1pPr>
          </a:lstStyle>
          <a:p>
            <a:r>
              <a:t>Presentation to BC Fed OH&amp;S Committee</a:t>
            </a:r>
          </a:p>
        </p:txBody>
      </p:sp>
      <p:sp>
        <p:nvSpPr>
          <p:cNvPr id="174" name="Slide Number"/>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he impact of experience rating"/>
          <p:cNvSpPr txBox="1">
            <a:spLocks noGrp="1"/>
          </p:cNvSpPr>
          <p:nvPr>
            <p:ph type="title"/>
          </p:nvPr>
        </p:nvSpPr>
        <p:spPr>
          <a:prstGeom prst="rect">
            <a:avLst/>
          </a:prstGeom>
        </p:spPr>
        <p:txBody>
          <a:bodyPr/>
          <a:lstStyle/>
          <a:p>
            <a:r>
              <a:t>      </a:t>
            </a:r>
            <a:r>
              <a:rPr sz="7200" spc="-144"/>
              <a:t> The impact of experience rating</a:t>
            </a:r>
          </a:p>
        </p:txBody>
      </p:sp>
      <p:sp>
        <p:nvSpPr>
          <p:cNvPr id="214" name="Independent research shows that experience rating:"/>
          <p:cNvSpPr txBox="1">
            <a:spLocks noGrp="1"/>
          </p:cNvSpPr>
          <p:nvPr>
            <p:ph type="body" idx="21"/>
          </p:nvPr>
        </p:nvSpPr>
        <p:spPr>
          <a:xfrm>
            <a:off x="1206500" y="2355185"/>
            <a:ext cx="21971000"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lvl="4" indent="731520" defTabSz="330200">
              <a:lnSpc>
                <a:spcPct val="100000"/>
              </a:lnSpc>
              <a:spcBef>
                <a:spcPts val="0"/>
              </a:spcBef>
              <a:buSzTx/>
              <a:buNone/>
              <a:defRPr sz="5120" b="1"/>
            </a:pPr>
            <a:r>
              <a:t>Independent research shows that experience rating:</a:t>
            </a:r>
          </a:p>
        </p:txBody>
      </p:sp>
      <p:sp>
        <p:nvSpPr>
          <p:cNvPr id="215" name="Provides a financial incentive for employers who do not report report work injuries…"/>
          <p:cNvSpPr txBox="1">
            <a:spLocks noGrp="1"/>
          </p:cNvSpPr>
          <p:nvPr>
            <p:ph type="body" idx="1"/>
          </p:nvPr>
        </p:nvSpPr>
        <p:spPr>
          <a:xfrm>
            <a:off x="1517344" y="3730430"/>
            <a:ext cx="21971001" cy="8256012"/>
          </a:xfrm>
          <a:prstGeom prst="rect">
            <a:avLst/>
          </a:prstGeom>
        </p:spPr>
        <p:txBody>
          <a:bodyPr/>
          <a:lstStyle/>
          <a:p>
            <a:pPr marL="609600" indent="-609600">
              <a:defRPr sz="5400" b="1"/>
            </a:pPr>
            <a:r>
              <a:t>Provides a financial incentive for employers who do not report report work injuries</a:t>
            </a:r>
          </a:p>
          <a:p>
            <a:pPr marL="609600" indent="-609600">
              <a:defRPr sz="5400" b="1"/>
            </a:pPr>
            <a:r>
              <a:t>Promotes a significant level of illegal claim suppression</a:t>
            </a:r>
          </a:p>
          <a:p>
            <a:pPr marL="609600" indent="-609600">
              <a:defRPr sz="5400" b="1"/>
            </a:pPr>
            <a:r>
              <a:t>Encourages premature return to work before the worker can safely perform their work duties</a:t>
            </a:r>
          </a:p>
          <a:p>
            <a:pPr marL="609600" indent="-609600">
              <a:defRPr sz="5400" b="1"/>
            </a:pPr>
            <a:r>
              <a:t>Provides a financial incentive for employers to dispute legitimate claims</a:t>
            </a:r>
          </a:p>
        </p:txBody>
      </p:sp>
      <p:sp>
        <p:nvSpPr>
          <p:cNvPr id="2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219" name="The impact of experience rating con’t"/>
          <p:cNvSpPr txBox="1"/>
          <p:nvPr/>
        </p:nvSpPr>
        <p:spPr>
          <a:xfrm>
            <a:off x="3694454" y="1274476"/>
            <a:ext cx="14591895" cy="1068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400" b="1"/>
            </a:lvl1pPr>
          </a:lstStyle>
          <a:p>
            <a:r>
              <a:t>The impact of experience rating con’t</a:t>
            </a:r>
          </a:p>
        </p:txBody>
      </p:sp>
      <p:sp>
        <p:nvSpPr>
          <p:cNvPr id="220" name="Employers who cheat the system gain a competitive advantage over employers who meet their reporting requirements…"/>
          <p:cNvSpPr txBox="1"/>
          <p:nvPr/>
        </p:nvSpPr>
        <p:spPr>
          <a:xfrm>
            <a:off x="1343554" y="3244805"/>
            <a:ext cx="20150498" cy="7801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defTabSz="2413000">
              <a:lnSpc>
                <a:spcPct val="100000"/>
              </a:lnSpc>
              <a:buSzPct val="123000"/>
              <a:buChar char="•"/>
              <a:defRPr sz="6000" b="1"/>
            </a:pPr>
            <a:r>
              <a:t>Employers who cheat the system gain a competitive advantage over employers who meet their reporting requirements</a:t>
            </a:r>
          </a:p>
          <a:p>
            <a:pPr marL="609600" indent="-609600" defTabSz="2413000">
              <a:lnSpc>
                <a:spcPct val="100000"/>
              </a:lnSpc>
              <a:buSzPct val="123000"/>
              <a:buChar char="•"/>
              <a:defRPr sz="6000" b="1"/>
            </a:pPr>
            <a:endParaRPr/>
          </a:p>
          <a:p>
            <a:pPr marL="609600" indent="-609600" defTabSz="2413000">
              <a:lnSpc>
                <a:spcPct val="100000"/>
              </a:lnSpc>
              <a:buSzPct val="123000"/>
              <a:buChar char="•"/>
              <a:defRPr sz="6000" b="1"/>
            </a:pPr>
            <a:r>
              <a:t>Public sector employers and unionized employers are more likely to comply with reporting requirements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he consequences of experience rating:"/>
          <p:cNvSpPr txBox="1">
            <a:spLocks noGrp="1"/>
          </p:cNvSpPr>
          <p:nvPr>
            <p:ph type="title"/>
          </p:nvPr>
        </p:nvSpPr>
        <p:spPr>
          <a:prstGeom prst="rect">
            <a:avLst/>
          </a:prstGeom>
        </p:spPr>
        <p:txBody>
          <a:bodyPr/>
          <a:lstStyle/>
          <a:p>
            <a:r>
              <a:t>The consequences of experience rating:</a:t>
            </a:r>
          </a:p>
        </p:txBody>
      </p:sp>
      <p:sp>
        <p:nvSpPr>
          <p:cNvPr id="223" name="Injured workers and their families bear the economic and social costs of unreported injuries…"/>
          <p:cNvSpPr txBox="1">
            <a:spLocks noGrp="1"/>
          </p:cNvSpPr>
          <p:nvPr>
            <p:ph type="body" idx="1"/>
          </p:nvPr>
        </p:nvSpPr>
        <p:spPr>
          <a:prstGeom prst="rect">
            <a:avLst/>
          </a:prstGeom>
        </p:spPr>
        <p:txBody>
          <a:bodyPr/>
          <a:lstStyle/>
          <a:p>
            <a:pPr marL="609600" indent="-609600">
              <a:defRPr sz="6000" b="1"/>
            </a:pPr>
            <a:r>
              <a:t>Injured workers and their families bear the economic and social costs of unreported injuries</a:t>
            </a:r>
          </a:p>
          <a:p>
            <a:pPr marL="609600" indent="-609600">
              <a:defRPr sz="6000" b="1"/>
            </a:pPr>
            <a:r>
              <a:t>Taxpayers pick up some of the unfunded costs from claim suppression (e.g MSA, etc.)</a:t>
            </a:r>
          </a:p>
          <a:p>
            <a:pPr marL="609600" indent="-609600">
              <a:defRPr sz="6000" b="1"/>
            </a:pPr>
            <a:r>
              <a:t>Unions face increasing costs to represent their members in the adversarial system</a:t>
            </a:r>
          </a:p>
        </p:txBody>
      </p:sp>
      <p:sp>
        <p:nvSpPr>
          <p:cNvPr id="22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 experiencing rating stimulates employer behaviours which can undermine the the physical and mental health of injured workers.”       Mansfield et. al. 2012"/>
          <p:cNvSpPr txBox="1">
            <a:spLocks noGrp="1"/>
          </p:cNvSpPr>
          <p:nvPr>
            <p:ph type="body" sz="half" idx="1"/>
          </p:nvPr>
        </p:nvSpPr>
        <p:spPr>
          <a:prstGeom prst="rect">
            <a:avLst/>
          </a:prstGeom>
        </p:spPr>
        <p:txBody>
          <a:bodyPr/>
          <a:lstStyle/>
          <a:p>
            <a:pPr marL="581419" indent="-427609" defTabSz="2218888">
              <a:defRPr sz="6188" spc="-123"/>
            </a:pPr>
            <a:r>
              <a:rPr sz="6552" spc="-131"/>
              <a:t>“… experiencing rating stimulates employer behaviours which can undermine the the physical and mental health of injured workers.” </a:t>
            </a:r>
            <a:r>
              <a:t>      </a:t>
            </a:r>
            <a:r>
              <a:rPr sz="4004" spc="-80"/>
              <a:t>Mansfield et. al. 2012</a:t>
            </a:r>
          </a:p>
        </p:txBody>
      </p:sp>
      <p:sp>
        <p:nvSpPr>
          <p:cNvPr id="227" name="The adversarial nature of experience rating has a negative impact on injured workers.…"/>
          <p:cNvSpPr txBox="1"/>
          <p:nvPr/>
        </p:nvSpPr>
        <p:spPr>
          <a:xfrm>
            <a:off x="2073952" y="1837108"/>
            <a:ext cx="18552222" cy="2715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spcBef>
                <a:spcPts val="0"/>
              </a:spcBef>
              <a:defRPr sz="6000" spc="-119">
                <a:latin typeface="Helvetica Neue Medium"/>
                <a:ea typeface="Helvetica Neue Medium"/>
                <a:cs typeface="Helvetica Neue Medium"/>
                <a:sym typeface="Helvetica Neue Medium"/>
              </a:defRPr>
            </a:pPr>
            <a:r>
              <a:t>The adversarial nature of experience rating has a negative impact on injured workers.  </a:t>
            </a:r>
          </a:p>
          <a:p>
            <a:pPr marL="638923" indent="-469900">
              <a:spcBef>
                <a:spcPts val="0"/>
              </a:spcBef>
              <a:defRPr sz="6000" spc="-119">
                <a:latin typeface="Helvetica Neue Medium"/>
                <a:ea typeface="Helvetica Neue Medium"/>
                <a:cs typeface="Helvetica Neue Medium"/>
                <a:sym typeface="Helvetica Neue Medium"/>
              </a:defRPr>
            </a:pPr>
            <a:r>
              <a:t>Recent research shows that:</a:t>
            </a:r>
          </a:p>
        </p:txBody>
      </p:sp>
      <p:sp>
        <p:nvSpPr>
          <p:cNvPr id="2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Does experience rating stimulate safer workplaces?"/>
          <p:cNvSpPr txBox="1">
            <a:spLocks noGrp="1"/>
          </p:cNvSpPr>
          <p:nvPr>
            <p:ph type="title"/>
          </p:nvPr>
        </p:nvSpPr>
        <p:spPr>
          <a:prstGeom prst="rect">
            <a:avLst/>
          </a:prstGeom>
        </p:spPr>
        <p:txBody>
          <a:bodyPr/>
          <a:lstStyle>
            <a:lvl1pPr defTabSz="2072588">
              <a:defRPr sz="7225" spc="-144"/>
            </a:lvl1pPr>
          </a:lstStyle>
          <a:p>
            <a:r>
              <a:t>Does experience rating stimulate safer workplaces?</a:t>
            </a:r>
          </a:p>
        </p:txBody>
      </p:sp>
      <p:sp>
        <p:nvSpPr>
          <p:cNvPr id="231" name="Research by Mansfield shows that experience rating:…"/>
          <p:cNvSpPr txBox="1">
            <a:spLocks noGrp="1"/>
          </p:cNvSpPr>
          <p:nvPr>
            <p:ph type="body" idx="21"/>
          </p:nvPr>
        </p:nvSpPr>
        <p:spPr>
          <a:xfrm>
            <a:off x="1759111" y="3581801"/>
            <a:ext cx="21971001" cy="59706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sz="6000"/>
            </a:pPr>
            <a:r>
              <a:t>Research by Mansfield shows that experience rating:</a:t>
            </a:r>
          </a:p>
          <a:p>
            <a:endParaRPr/>
          </a:p>
          <a:p>
            <a:pPr>
              <a:defRPr sz="6600"/>
            </a:pPr>
            <a:r>
              <a:t>“…has not achieved that safety effect, and that in some cases it has contributed to unsafe workplaces.”</a:t>
            </a:r>
          </a:p>
        </p:txBody>
      </p:sp>
      <p:sp>
        <p:nvSpPr>
          <p:cNvPr id="2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In my 2022 addendum I recommended that the WCB:"/>
          <p:cNvSpPr txBox="1">
            <a:spLocks noGrp="1"/>
          </p:cNvSpPr>
          <p:nvPr>
            <p:ph type="title"/>
          </p:nvPr>
        </p:nvSpPr>
        <p:spPr>
          <a:prstGeom prst="rect">
            <a:avLst/>
          </a:prstGeom>
        </p:spPr>
        <p:txBody>
          <a:bodyPr/>
          <a:lstStyle>
            <a:lvl1pPr defTabSz="2023821">
              <a:defRPr sz="7054" spc="-141"/>
            </a:lvl1pPr>
          </a:lstStyle>
          <a:p>
            <a:r>
              <a:t>In my 2022 addendum I recommended that the WCB:</a:t>
            </a:r>
          </a:p>
        </p:txBody>
      </p:sp>
      <p:sp>
        <p:nvSpPr>
          <p:cNvPr id="235" name="initiate an independent review of Experience Rating…"/>
          <p:cNvSpPr txBox="1">
            <a:spLocks noGrp="1"/>
          </p:cNvSpPr>
          <p:nvPr>
            <p:ph type="body" idx="1"/>
          </p:nvPr>
        </p:nvSpPr>
        <p:spPr>
          <a:prstGeom prst="rect">
            <a:avLst/>
          </a:prstGeom>
        </p:spPr>
        <p:txBody>
          <a:bodyPr/>
          <a:lstStyle/>
          <a:p>
            <a:pPr marL="609600" indent="-609600">
              <a:defRPr sz="6100" b="1"/>
            </a:pPr>
            <a:r>
              <a:t>initiate an independent review of Experience Rating</a:t>
            </a:r>
          </a:p>
          <a:p>
            <a:pPr marL="609600" indent="-609600">
              <a:defRPr sz="6100" b="1"/>
            </a:pPr>
            <a:r>
              <a:t>Fund the 1st 2 weeks of claim costs collectively</a:t>
            </a:r>
          </a:p>
          <a:p>
            <a:pPr marL="609600" indent="-609600">
              <a:defRPr sz="6100" b="1"/>
            </a:pPr>
            <a:r>
              <a:t>Implement Janet Patterson’s recommendation #51 to establish best practices for returning injured workers to safe, productive and sustainable employment</a:t>
            </a:r>
          </a:p>
        </p:txBody>
      </p:sp>
      <p:sp>
        <p:nvSpPr>
          <p:cNvPr id="2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Did the WCB implement any of these recommendations?"/>
          <p:cNvSpPr txBox="1"/>
          <p:nvPr/>
        </p:nvSpPr>
        <p:spPr>
          <a:xfrm>
            <a:off x="1864232" y="612844"/>
            <a:ext cx="20655535" cy="1019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b="1"/>
            </a:lvl1pPr>
          </a:lstStyle>
          <a:p>
            <a:r>
              <a:t>Did the WCB implement any of these recommendations?</a:t>
            </a:r>
          </a:p>
        </p:txBody>
      </p:sp>
      <p:sp>
        <p:nvSpPr>
          <p:cNvPr id="239" name="No of course they didn’t"/>
          <p:cNvSpPr txBox="1"/>
          <p:nvPr/>
        </p:nvSpPr>
        <p:spPr>
          <a:xfrm>
            <a:off x="8260480" y="2291841"/>
            <a:ext cx="7494880" cy="907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400"/>
            </a:lvl1pPr>
          </a:lstStyle>
          <a:p>
            <a:r>
              <a:t>No of course they didn’t</a:t>
            </a:r>
          </a:p>
        </p:txBody>
      </p:sp>
      <p:sp>
        <p:nvSpPr>
          <p:cNvPr id="240" name="Instead, in response to pressure from the employer lobby,…"/>
          <p:cNvSpPr txBox="1"/>
          <p:nvPr/>
        </p:nvSpPr>
        <p:spPr>
          <a:xfrm>
            <a:off x="1831085" y="4928821"/>
            <a:ext cx="22031707" cy="3858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6000" b="1"/>
            </a:pPr>
            <a:r>
              <a:t>Instead, in response to pressure from the employer lobby,</a:t>
            </a:r>
          </a:p>
          <a:p>
            <a:pPr>
              <a:defRPr sz="6000" b="1"/>
            </a:pPr>
            <a:r>
              <a:t>The Ministry and the Board enacted the “Duty to Cooperate”</a:t>
            </a:r>
          </a:p>
          <a:p>
            <a:pPr>
              <a:defRPr sz="6000" b="1"/>
            </a:pPr>
            <a:r>
              <a:t>To help enforce employer claim cost strategies.</a:t>
            </a:r>
          </a:p>
        </p:txBody>
      </p:sp>
      <p:sp>
        <p:nvSpPr>
          <p:cNvPr id="24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Weaponizing Return to Work”"/>
          <p:cNvSpPr txBox="1"/>
          <p:nvPr/>
        </p:nvSpPr>
        <p:spPr>
          <a:xfrm>
            <a:off x="4799647" y="1516141"/>
            <a:ext cx="14784706" cy="1354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500"/>
            </a:lvl1pPr>
          </a:lstStyle>
          <a:p>
            <a:r>
              <a:t>“Weaponizing Return to Work”</a:t>
            </a:r>
          </a:p>
        </p:txBody>
      </p:sp>
      <p:sp>
        <p:nvSpPr>
          <p:cNvPr id="244" name="“In a sane compensation system, employer misconduct like this would be a heavily penalized offence. Instead, our system both turns a blind eye to the misconduct and rewards it. The job before us is to force our provincial government and WorkSafeBC to sto"/>
          <p:cNvSpPr txBox="1"/>
          <p:nvPr/>
        </p:nvSpPr>
        <p:spPr>
          <a:xfrm>
            <a:off x="-25400" y="3866238"/>
            <a:ext cx="21969094" cy="59835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59999" lvl="1" defTabSz="457200">
              <a:lnSpc>
                <a:spcPct val="100000"/>
              </a:lnSpc>
              <a:spcBef>
                <a:spcPts val="0"/>
              </a:spcBef>
              <a:defRPr sz="6000"/>
            </a:pPr>
            <a:r>
              <a:rPr sz="6400"/>
              <a:t>“In a sane compensation system, employer misconduct like this would be a heavily penalized offence. Instead, our system both turns a blind eye to the misconduct and rewards it. </a:t>
            </a:r>
            <a:r>
              <a:rPr sz="6400" b="1"/>
              <a:t>The job before us is to force our provincial government and WorkSafeBC to stop this practice dead in its tracks.”</a:t>
            </a:r>
            <a:r>
              <a:rPr b="1"/>
              <a:t>                              </a:t>
            </a:r>
            <a:r>
              <a:rPr sz="4800" b="1"/>
              <a:t>Rolf Harrison</a:t>
            </a:r>
          </a:p>
        </p:txBody>
      </p:sp>
      <p:sp>
        <p:nvSpPr>
          <p:cNvPr id="24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Four years after the IW&amp;H Claim Suppression Study what has WorkSafe BC administration done about the extensive under reporting and claim suppression?"/>
          <p:cNvSpPr txBox="1"/>
          <p:nvPr/>
        </p:nvSpPr>
        <p:spPr>
          <a:xfrm>
            <a:off x="645397" y="1196880"/>
            <a:ext cx="23093207" cy="2821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400"/>
            </a:lvl1pPr>
          </a:lstStyle>
          <a:p>
            <a:r>
              <a:t>Four years after the IW&amp;H Claim Suppression Study what has WorkSafe BC administration done about the extensive under reporting and claim suppression?</a:t>
            </a:r>
          </a:p>
        </p:txBody>
      </p:sp>
      <p:sp>
        <p:nvSpPr>
          <p:cNvPr id="248" name="In 2024 WSBC established a small claim suppression unit"/>
          <p:cNvSpPr txBox="1"/>
          <p:nvPr/>
        </p:nvSpPr>
        <p:spPr>
          <a:xfrm>
            <a:off x="1735455" y="4090872"/>
            <a:ext cx="20809459" cy="1019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b="1"/>
            </a:lvl1pPr>
          </a:lstStyle>
          <a:p>
            <a:r>
              <a:t>In 2024 WSBC established a small claim suppression unit</a:t>
            </a:r>
          </a:p>
        </p:txBody>
      </p:sp>
      <p:sp>
        <p:nvSpPr>
          <p:cNvPr id="249" name="That unit completed 14 investigations of claim suppression activities resulting in four (4) penalties averaging $6,700 each"/>
          <p:cNvSpPr txBox="1"/>
          <p:nvPr/>
        </p:nvSpPr>
        <p:spPr>
          <a:xfrm>
            <a:off x="1910315" y="4987232"/>
            <a:ext cx="22058924" cy="2424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300"/>
            </a:lvl1pPr>
          </a:lstStyle>
          <a:p>
            <a:r>
              <a:rPr dirty="0"/>
              <a:t>That unit completed 14 investigations of claim suppression </a:t>
            </a:r>
            <a:endParaRPr lang="en-CA" dirty="0"/>
          </a:p>
          <a:p>
            <a:r>
              <a:rPr dirty="0"/>
              <a:t>activities resulting in four (4) penalties averaging $6,700 each</a:t>
            </a:r>
          </a:p>
        </p:txBody>
      </p:sp>
      <p:sp>
        <p:nvSpPr>
          <p:cNvPr id="250" name="In 2024 there were 20,264 claims adjudicated without an employer’s report of injury.…"/>
          <p:cNvSpPr txBox="1"/>
          <p:nvPr/>
        </p:nvSpPr>
        <p:spPr>
          <a:xfrm>
            <a:off x="1766003" y="7886085"/>
            <a:ext cx="22887881" cy="4087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sz="6000" b="1"/>
              <a:t>In 2024 there were 20,264 claims adjudicated without an employer’s report of injury. </a:t>
            </a:r>
          </a:p>
          <a:p>
            <a:r>
              <a:rPr sz="6000"/>
              <a:t>WorkSafeBC conducted 0 investigations and no enforcement of this blatant non-compliance with s. 150 of the Act.</a:t>
            </a:r>
          </a:p>
        </p:txBody>
      </p:sp>
      <p:sp>
        <p:nvSpPr>
          <p:cNvPr id="2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iven the lack of enforcement in response to the extensive under reporting of work injuries and significant level of claim suppression resulting from the corrosive policy of experience rating, I concluded in my 2025 addendum:…"/>
          <p:cNvSpPr txBox="1"/>
          <p:nvPr/>
        </p:nvSpPr>
        <p:spPr>
          <a:xfrm>
            <a:off x="1213726" y="430869"/>
            <a:ext cx="21956547" cy="1133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400"/>
            </a:pPr>
            <a:r>
              <a:t>Given the lack of enforcement in response to the extensive under reporting of work injuries and significant level of claim suppression resulting from the corrosive policy of experience rating, I concluded in my 2025 addendum:</a:t>
            </a:r>
          </a:p>
          <a:p>
            <a:pPr>
              <a:defRPr sz="6400"/>
            </a:pPr>
            <a:endParaRPr/>
          </a:p>
          <a:p>
            <a:pPr>
              <a:defRPr sz="6400"/>
            </a:pPr>
            <a:r>
              <a:rPr b="1"/>
              <a:t>“WorkSafeBC has pursued a path through experience rating that undermines the very integrity of BC’s workers compensation system.”</a:t>
            </a:r>
          </a:p>
          <a:p>
            <a:pPr>
              <a:defRPr sz="6400"/>
            </a:pPr>
            <a:endParaRPr b="1"/>
          </a:p>
          <a:p>
            <a:pPr>
              <a:defRPr sz="6400"/>
            </a:pPr>
            <a:r>
              <a:t>  </a:t>
            </a:r>
          </a:p>
        </p:txBody>
      </p:sp>
      <p:sp>
        <p:nvSpPr>
          <p:cNvPr id="25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2018 claim policy review"/>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2018 claim policy review</a:t>
            </a:r>
          </a:p>
        </p:txBody>
      </p:sp>
      <p:sp>
        <p:nvSpPr>
          <p:cNvPr id="177" name="34 recommendations…"/>
          <p:cNvSpPr txBox="1">
            <a:spLocks noGrp="1"/>
          </p:cNvSpPr>
          <p:nvPr>
            <p:ph type="body" sz="half" idx="1"/>
          </p:nvPr>
        </p:nvSpPr>
        <p:spPr>
          <a:xfrm>
            <a:off x="1206500" y="4248504"/>
            <a:ext cx="8214994" cy="8256630"/>
          </a:xfrm>
          <a:prstGeom prst="rect">
            <a:avLst/>
          </a:prstGeom>
        </p:spPr>
        <p:txBody>
          <a:bodyPr/>
          <a:lstStyle/>
          <a:p>
            <a:pPr>
              <a:defRPr b="1"/>
            </a:pPr>
            <a:r>
              <a:t>34 recommendations</a:t>
            </a:r>
          </a:p>
          <a:p>
            <a:pPr marL="609600" indent="-609600">
              <a:defRPr sz="5400"/>
            </a:pPr>
            <a:r>
              <a:t>#21   Commission an independent review of the nature and extent of claim suppression in BC</a:t>
            </a:r>
          </a:p>
        </p:txBody>
      </p:sp>
      <p:pic>
        <p:nvPicPr>
          <p:cNvPr id="178" name="Small section of a modern shell bridge in Qingdao, Shandong, China with a partly cloudy sky above" descr="Small section of a modern shell bridge in Qingdao, Shandong, China with a partly cloudy sky above"/>
          <p:cNvPicPr>
            <a:picLocks noGrp="1" noChangeAspect="1"/>
          </p:cNvPicPr>
          <p:nvPr>
            <p:ph type="pic" idx="22"/>
          </p:nvPr>
        </p:nvPicPr>
        <p:blipFill>
          <a:blip r:embed="rId3"/>
          <a:srcRect t="10403" b="10403"/>
          <a:stretch>
            <a:fillRect/>
          </a:stretch>
        </p:blipFill>
        <p:spPr>
          <a:xfrm>
            <a:off x="10982020" y="235718"/>
            <a:ext cx="12495037" cy="12805591"/>
          </a:xfrm>
          <a:prstGeom prst="rect">
            <a:avLst/>
          </a:prstGeom>
        </p:spPr>
      </p:pic>
      <p:sp>
        <p:nvSpPr>
          <p:cNvPr id="179" name="Restoring the Balance"/>
          <p:cNvSpPr txBox="1">
            <a:spLocks noGrp="1"/>
          </p:cNvSpPr>
          <p:nvPr>
            <p:ph type="title"/>
          </p:nvPr>
        </p:nvSpPr>
        <p:spPr>
          <a:prstGeom prst="rect">
            <a:avLst/>
          </a:prstGeom>
        </p:spPr>
        <p:txBody>
          <a:bodyPr/>
          <a:lstStyle>
            <a:lvl1pPr defTabSz="2145738">
              <a:defRPr sz="7480" spc="-149"/>
            </a:lvl1pPr>
          </a:lstStyle>
          <a:p>
            <a:r>
              <a:t>Restoring the Balance</a:t>
            </a:r>
          </a:p>
        </p:txBody>
      </p:sp>
      <p:sp>
        <p:nvSpPr>
          <p:cNvPr id="180" name="Slide Number"/>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Based on this finding I recommended:…"/>
          <p:cNvSpPr txBox="1"/>
          <p:nvPr/>
        </p:nvSpPr>
        <p:spPr>
          <a:xfrm>
            <a:off x="938372" y="567087"/>
            <a:ext cx="21678444" cy="5808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000"/>
            </a:pPr>
            <a:r>
              <a:t>Based on this finding I recommended:</a:t>
            </a:r>
          </a:p>
          <a:p>
            <a:pPr>
              <a:defRPr sz="6000" b="1"/>
            </a:pPr>
            <a:r>
              <a:t>That the WCB Board of Directors initiate the steps necessary to transition from the current experience rating system to a collective liability focused funding mechanism in consultation with representatives from the worker and employer communities and with injured workers.</a:t>
            </a:r>
          </a:p>
        </p:txBody>
      </p:sp>
      <p:sp>
        <p:nvSpPr>
          <p:cNvPr id="257" name="I also recommended that the BoD review Yukon’s modified collective liability system that places the priority on prevention of injuries rather than controlling the claim costs after the injury has occurred."/>
          <p:cNvSpPr txBox="1"/>
          <p:nvPr/>
        </p:nvSpPr>
        <p:spPr>
          <a:xfrm>
            <a:off x="877532" y="7744380"/>
            <a:ext cx="21800123" cy="3469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lvl1pPr>
          </a:lstStyle>
          <a:p>
            <a:r>
              <a:t>I also recommended that the BoD review Yukon’s modified collective liability system that places the priority on prevention of injuries rather than controlling the claim costs after the injury has occurred.</a:t>
            </a:r>
          </a:p>
        </p:txBody>
      </p:sp>
      <p:sp>
        <p:nvSpPr>
          <p:cNvPr id="25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sp>
        <p:nvSpPr>
          <p:cNvPr id="261" name="Thank you!…"/>
          <p:cNvSpPr txBox="1"/>
          <p:nvPr/>
        </p:nvSpPr>
        <p:spPr>
          <a:xfrm>
            <a:off x="6940010" y="3416101"/>
            <a:ext cx="12198419" cy="6883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4">
              <a:defRPr sz="6400" b="1"/>
            </a:pPr>
            <a:r>
              <a:t>Thank you!</a:t>
            </a:r>
          </a:p>
          <a:p>
            <a:pPr>
              <a:defRPr sz="6400"/>
            </a:pPr>
            <a:endParaRPr/>
          </a:p>
          <a:p>
            <a:pPr lvl="4">
              <a:defRPr sz="6400"/>
            </a:pPr>
            <a:r>
              <a:t>Questions?</a:t>
            </a:r>
          </a:p>
          <a:p>
            <a:pPr lvl="4">
              <a:defRPr sz="6400"/>
            </a:pPr>
            <a:endParaRPr/>
          </a:p>
          <a:p>
            <a:pPr lvl="4">
              <a:defRPr sz="6400"/>
            </a:pPr>
            <a:r>
              <a:t>Comments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 name="Table 1"/>
          <p:cNvGraphicFramePr/>
          <p:nvPr/>
        </p:nvGraphicFramePr>
        <p:xfrm>
          <a:off x="4032663" y="3298914"/>
          <a:ext cx="17659908" cy="9438130"/>
        </p:xfrm>
        <a:graphic>
          <a:graphicData uri="http://schemas.openxmlformats.org/drawingml/2006/table">
            <a:tbl>
              <a:tblPr>
                <a:tableStyleId>{4C3C2611-4C71-4FC5-86AE-919BDF0F9419}</a:tableStyleId>
              </a:tblPr>
              <a:tblGrid>
                <a:gridCol w="8836709">
                  <a:extLst>
                    <a:ext uri="{9D8B030D-6E8A-4147-A177-3AD203B41FA5}">
                      <a16:colId xmlns:a16="http://schemas.microsoft.com/office/drawing/2014/main" val="20000"/>
                    </a:ext>
                  </a:extLst>
                </a:gridCol>
                <a:gridCol w="8823199">
                  <a:extLst>
                    <a:ext uri="{9D8B030D-6E8A-4147-A177-3AD203B41FA5}">
                      <a16:colId xmlns:a16="http://schemas.microsoft.com/office/drawing/2014/main" val="20001"/>
                    </a:ext>
                  </a:extLst>
                </a:gridCol>
              </a:tblGrid>
              <a:tr h="1887626">
                <a:tc>
                  <a:txBody>
                    <a:bodyPr/>
                    <a:lstStyle/>
                    <a:p>
                      <a:pPr defTabSz="457200">
                        <a:spcBef>
                          <a:spcPts val="500"/>
                        </a:spcBef>
                      </a:pPr>
                      <a:r>
                        <a:rPr sz="4800" b="1">
                          <a:latin typeface="Helvetica"/>
                          <a:ea typeface="Helvetica"/>
                          <a:cs typeface="Helvetica"/>
                          <a:sym typeface="Helvetica"/>
                        </a:rPr>
                        <a:t>Collective Liability System</a:t>
                      </a:r>
                    </a:p>
                  </a:txBody>
                  <a:tcPr marT="0" marB="0" horzOverflow="overflow"/>
                </a:tc>
                <a:tc>
                  <a:txBody>
                    <a:bodyPr/>
                    <a:lstStyle/>
                    <a:p>
                      <a:pPr defTabSz="457200">
                        <a:spcBef>
                          <a:spcPts val="500"/>
                        </a:spcBef>
                      </a:pPr>
                      <a:r>
                        <a:rPr sz="4800" b="1">
                          <a:latin typeface="Helvetica"/>
                          <a:ea typeface="Helvetica"/>
                          <a:cs typeface="Helvetica"/>
                          <a:sym typeface="Helvetica"/>
                        </a:rPr>
                        <a:t>Experience Rating System</a:t>
                      </a:r>
                    </a:p>
                  </a:txBody>
                  <a:tcPr marT="0" marB="0" horzOverflow="overflow"/>
                </a:tc>
                <a:extLst>
                  <a:ext uri="{0D108BD9-81ED-4DB2-BD59-A6C34878D82A}">
                    <a16:rowId xmlns:a16="http://schemas.microsoft.com/office/drawing/2014/main" val="10000"/>
                  </a:ext>
                </a:extLst>
              </a:tr>
              <a:tr h="1887626">
                <a:tc>
                  <a:txBody>
                    <a:bodyPr/>
                    <a:lstStyle/>
                    <a:p>
                      <a:pPr marL="304800" indent="-304800" algn="l" defTabSz="457200">
                        <a:spcBef>
                          <a:spcPts val="500"/>
                        </a:spcBef>
                        <a:defRPr sz="4000" b="1">
                          <a:latin typeface="Helvetica"/>
                          <a:ea typeface="Helvetica"/>
                          <a:cs typeface="Helvetica"/>
                          <a:sym typeface="Helvetica"/>
                        </a:defRPr>
                      </a:pPr>
                      <a:r>
                        <a:rPr b="0">
                          <a:latin typeface="Symbol"/>
                          <a:ea typeface="Symbol"/>
                          <a:cs typeface="Symbol"/>
                          <a:sym typeface="Symbol"/>
                        </a:rPr>
                        <a:t>·</a:t>
                      </a:r>
                      <a:r>
                        <a:rPr>
                          <a:latin typeface="Times New Roman"/>
                          <a:ea typeface="Times New Roman"/>
                          <a:cs typeface="Times New Roman"/>
                          <a:sym typeface="Times New Roman"/>
                        </a:rPr>
                        <a:t>      </a:t>
                      </a:r>
                      <a:r>
                        <a:t>Employer assessments are based on industry average of claim costs.</a:t>
                      </a:r>
                    </a:p>
                  </a:txBody>
                  <a:tcPr marT="0" marB="0" horzOverflow="overflow"/>
                </a:tc>
                <a:tc>
                  <a:txBody>
                    <a:bodyPr/>
                    <a:lstStyle/>
                    <a:p>
                      <a:pPr marL="304800" indent="-304800" algn="l" defTabSz="457200">
                        <a:spcBef>
                          <a:spcPts val="500"/>
                        </a:spcBef>
                        <a:defRPr sz="4000" b="1">
                          <a:latin typeface="Helvetica"/>
                          <a:ea typeface="Helvetica"/>
                          <a:cs typeface="Helvetica"/>
                          <a:sym typeface="Helvetica"/>
                        </a:defRPr>
                      </a:pPr>
                      <a:r>
                        <a:rPr b="0">
                          <a:latin typeface="Symbol"/>
                          <a:ea typeface="Symbol"/>
                          <a:cs typeface="Symbol"/>
                          <a:sym typeface="Symbol"/>
                        </a:rPr>
                        <a:t>·</a:t>
                      </a:r>
                      <a:r>
                        <a:rPr>
                          <a:latin typeface="Times New Roman"/>
                          <a:ea typeface="Times New Roman"/>
                          <a:cs typeface="Times New Roman"/>
                          <a:sym typeface="Times New Roman"/>
                        </a:rPr>
                        <a:t>    </a:t>
                      </a:r>
                      <a:r>
                        <a:t>Employer assessments* are based on individual employer claim costs.</a:t>
                      </a:r>
                    </a:p>
                  </a:txBody>
                  <a:tcPr marT="0" marB="0" horzOverflow="overflow"/>
                </a:tc>
                <a:extLst>
                  <a:ext uri="{0D108BD9-81ED-4DB2-BD59-A6C34878D82A}">
                    <a16:rowId xmlns:a16="http://schemas.microsoft.com/office/drawing/2014/main" val="10001"/>
                  </a:ext>
                </a:extLst>
              </a:tr>
              <a:tr h="1887626">
                <a:tc>
                  <a:txBody>
                    <a:bodyPr/>
                    <a:lstStyle/>
                    <a:p>
                      <a:pPr marL="304800" indent="-304800" algn="l" defTabSz="457200">
                        <a:spcBef>
                          <a:spcPts val="500"/>
                        </a:spcBef>
                        <a:defRPr sz="3600" b="1">
                          <a:latin typeface="Helvetica"/>
                          <a:ea typeface="Helvetica"/>
                          <a:cs typeface="Helvetica"/>
                          <a:sym typeface="Helvetica"/>
                        </a:defRPr>
                      </a:pPr>
                      <a:r>
                        <a:rPr b="0">
                          <a:latin typeface="Symbol"/>
                          <a:ea typeface="Symbol"/>
                          <a:cs typeface="Symbol"/>
                          <a:sym typeface="Symbol"/>
                        </a:rPr>
                        <a:t>·</a:t>
                      </a:r>
                      <a:r>
                        <a:rPr>
                          <a:latin typeface="Times New Roman"/>
                          <a:ea typeface="Times New Roman"/>
                          <a:cs typeface="Times New Roman"/>
                          <a:sym typeface="Times New Roman"/>
                        </a:rPr>
                        <a:t>  </a:t>
                      </a:r>
                      <a:r>
                        <a:rPr sz="4000">
                          <a:latin typeface="Times New Roman"/>
                          <a:ea typeface="Times New Roman"/>
                          <a:cs typeface="Times New Roman"/>
                          <a:sym typeface="Times New Roman"/>
                        </a:rPr>
                        <a:t>    </a:t>
                      </a:r>
                      <a:r>
                        <a:rPr sz="4000"/>
                        <a:t>Each employer in the industry pays the same rate per $100 of payroll.</a:t>
                      </a:r>
                    </a:p>
                  </a:txBody>
                  <a:tcPr marT="0" marB="0" horzOverflow="overflow"/>
                </a:tc>
                <a:tc>
                  <a:txBody>
                    <a:bodyPr/>
                    <a:lstStyle/>
                    <a:p>
                      <a:pPr marL="304800" indent="-304800" algn="l" defTabSz="457200">
                        <a:spcBef>
                          <a:spcPts val="500"/>
                        </a:spcBef>
                        <a:defRPr sz="1600" b="1">
                          <a:latin typeface="Helvetica"/>
                          <a:ea typeface="Helvetica"/>
                          <a:cs typeface="Helvetica"/>
                          <a:sym typeface="Helvetica"/>
                        </a:defRPr>
                      </a:pPr>
                      <a:r>
                        <a:rPr b="0">
                          <a:latin typeface="Symbol"/>
                          <a:ea typeface="Symbol"/>
                          <a:cs typeface="Symbol"/>
                          <a:sym typeface="Symbol"/>
                        </a:rPr>
                        <a:t>·</a:t>
                      </a:r>
                      <a:r>
                        <a:rPr sz="933">
                          <a:latin typeface="Times New Roman"/>
                          <a:ea typeface="Times New Roman"/>
                          <a:cs typeface="Times New Roman"/>
                          <a:sym typeface="Times New Roman"/>
                        </a:rPr>
                        <a:t>  </a:t>
                      </a:r>
                      <a:r>
                        <a:rPr sz="3900">
                          <a:latin typeface="Times New Roman"/>
                          <a:ea typeface="Times New Roman"/>
                          <a:cs typeface="Times New Roman"/>
                          <a:sym typeface="Times New Roman"/>
                        </a:rPr>
                        <a:t>    </a:t>
                      </a:r>
                      <a:r>
                        <a:rPr sz="3900"/>
                        <a:t>Each employer pays a different rate, depending on their claim costs.</a:t>
                      </a:r>
                    </a:p>
                  </a:txBody>
                  <a:tcPr marT="0" marB="0" horzOverflow="overflow"/>
                </a:tc>
                <a:extLst>
                  <a:ext uri="{0D108BD9-81ED-4DB2-BD59-A6C34878D82A}">
                    <a16:rowId xmlns:a16="http://schemas.microsoft.com/office/drawing/2014/main" val="10002"/>
                  </a:ext>
                </a:extLst>
              </a:tr>
              <a:tr h="1887626">
                <a:tc>
                  <a:txBody>
                    <a:bodyPr/>
                    <a:lstStyle/>
                    <a:p>
                      <a:pPr marL="304800" indent="-304800" algn="l" defTabSz="457200">
                        <a:spcBef>
                          <a:spcPts val="500"/>
                        </a:spcBef>
                        <a:defRPr sz="4000" b="1">
                          <a:latin typeface="Helvetica"/>
                          <a:ea typeface="Helvetica"/>
                          <a:cs typeface="Helvetica"/>
                          <a:sym typeface="Helvetica"/>
                        </a:defRPr>
                      </a:pPr>
                      <a:r>
                        <a:rPr b="0">
                          <a:latin typeface="Symbol"/>
                          <a:ea typeface="Symbol"/>
                          <a:cs typeface="Symbol"/>
                          <a:sym typeface="Symbol"/>
                        </a:rPr>
                        <a:t>·</a:t>
                      </a:r>
                      <a:r>
                        <a:rPr>
                          <a:latin typeface="Times New Roman"/>
                          <a:ea typeface="Times New Roman"/>
                          <a:cs typeface="Times New Roman"/>
                          <a:sym typeface="Times New Roman"/>
                        </a:rPr>
                        <a:t>      </a:t>
                      </a:r>
                      <a:r>
                        <a:t>Incentive is on prevention initiatives at the industry level.</a:t>
                      </a:r>
                    </a:p>
                  </a:txBody>
                  <a:tcPr marT="0" marB="0" horzOverflow="overflow"/>
                </a:tc>
                <a:tc>
                  <a:txBody>
                    <a:bodyPr/>
                    <a:lstStyle/>
                    <a:p>
                      <a:pPr marL="304800" indent="-304800" algn="l" defTabSz="457200">
                        <a:spcBef>
                          <a:spcPts val="500"/>
                        </a:spcBef>
                        <a:defRPr sz="4000" b="1">
                          <a:latin typeface="Helvetica"/>
                          <a:ea typeface="Helvetica"/>
                          <a:cs typeface="Helvetica"/>
                          <a:sym typeface="Helvetica"/>
                        </a:defRPr>
                      </a:pPr>
                      <a:r>
                        <a:rPr b="0">
                          <a:latin typeface="Symbol"/>
                          <a:ea typeface="Symbol"/>
                          <a:cs typeface="Symbol"/>
                          <a:sym typeface="Symbol"/>
                        </a:rPr>
                        <a:t>·</a:t>
                      </a:r>
                      <a:r>
                        <a:rPr>
                          <a:latin typeface="Times New Roman"/>
                          <a:ea typeface="Times New Roman"/>
                          <a:cs typeface="Times New Roman"/>
                          <a:sym typeface="Times New Roman"/>
                        </a:rPr>
                        <a:t>  </a:t>
                      </a:r>
                      <a:r>
                        <a:t>Incentive is on controlling claim costs at the individual claim level.</a:t>
                      </a:r>
                    </a:p>
                  </a:txBody>
                  <a:tcPr marT="0" marB="0" horzOverflow="overflow"/>
                </a:tc>
                <a:extLst>
                  <a:ext uri="{0D108BD9-81ED-4DB2-BD59-A6C34878D82A}">
                    <a16:rowId xmlns:a16="http://schemas.microsoft.com/office/drawing/2014/main" val="10003"/>
                  </a:ext>
                </a:extLst>
              </a:tr>
              <a:tr h="1887626">
                <a:tc>
                  <a:txBody>
                    <a:bodyPr/>
                    <a:lstStyle/>
                    <a:p>
                      <a:pPr marL="304800" indent="-304800" algn="l" defTabSz="457200">
                        <a:spcBef>
                          <a:spcPts val="500"/>
                        </a:spcBef>
                        <a:defRPr sz="4000" b="1">
                          <a:latin typeface="Helvetica"/>
                          <a:ea typeface="Helvetica"/>
                          <a:cs typeface="Helvetica"/>
                          <a:sym typeface="Helvetica"/>
                        </a:defRPr>
                      </a:pPr>
                      <a:r>
                        <a:rPr b="0">
                          <a:latin typeface="Symbol"/>
                          <a:ea typeface="Symbol"/>
                          <a:cs typeface="Symbol"/>
                          <a:sym typeface="Symbol"/>
                        </a:rPr>
                        <a:t>·</a:t>
                      </a:r>
                      <a:r>
                        <a:rPr>
                          <a:latin typeface="Times New Roman"/>
                          <a:ea typeface="Times New Roman"/>
                          <a:cs typeface="Times New Roman"/>
                          <a:sym typeface="Times New Roman"/>
                        </a:rPr>
                        <a:t>    </a:t>
                      </a:r>
                      <a:r>
                        <a:t>focus is on safe, productive, and sustainable employment.</a:t>
                      </a:r>
                    </a:p>
                  </a:txBody>
                  <a:tcPr marT="0" marB="0" horzOverflow="overflow"/>
                </a:tc>
                <a:tc>
                  <a:txBody>
                    <a:bodyPr/>
                    <a:lstStyle/>
                    <a:p>
                      <a:pPr marL="304800" indent="-304800" algn="l" defTabSz="457200">
                        <a:spcBef>
                          <a:spcPts val="500"/>
                        </a:spcBef>
                        <a:defRPr sz="4000">
                          <a:latin typeface="Helvetica"/>
                          <a:ea typeface="Helvetica"/>
                          <a:cs typeface="Helvetica"/>
                          <a:sym typeface="Helvetica"/>
                        </a:defRPr>
                      </a:pPr>
                      <a:r>
                        <a:rPr>
                          <a:latin typeface="Symbol"/>
                          <a:ea typeface="Symbol"/>
                          <a:cs typeface="Symbol"/>
                          <a:sym typeface="Symbol"/>
                        </a:rPr>
                        <a:t>·</a:t>
                      </a:r>
                      <a:r>
                        <a:rPr>
                          <a:latin typeface="Times New Roman"/>
                          <a:ea typeface="Times New Roman"/>
                          <a:cs typeface="Times New Roman"/>
                          <a:sym typeface="Times New Roman"/>
                        </a:rPr>
                        <a:t>  </a:t>
                      </a:r>
                      <a:r>
                        <a:rPr b="1"/>
                        <a:t>focus is on return to light duties ASAP to minimize time loss.</a:t>
                      </a:r>
                    </a:p>
                  </a:txBody>
                  <a:tcPr marT="0" marB="0" horzOverflow="overflow"/>
                </a:tc>
                <a:extLst>
                  <a:ext uri="{0D108BD9-81ED-4DB2-BD59-A6C34878D82A}">
                    <a16:rowId xmlns:a16="http://schemas.microsoft.com/office/drawing/2014/main" val="10004"/>
                  </a:ext>
                </a:extLst>
              </a:tr>
            </a:tbl>
          </a:graphicData>
        </a:graphic>
      </p:graphicFrame>
      <p:sp>
        <p:nvSpPr>
          <p:cNvPr id="264" name="Comparison of collective liability and…"/>
          <p:cNvSpPr txBox="1"/>
          <p:nvPr/>
        </p:nvSpPr>
        <p:spPr>
          <a:xfrm>
            <a:off x="6531020" y="818399"/>
            <a:ext cx="11969956" cy="1990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100000"/>
              </a:lnSpc>
              <a:spcBef>
                <a:spcPts val="1300"/>
              </a:spcBef>
              <a:defRPr sz="6000" b="1" i="1">
                <a:latin typeface="Times New Roman"/>
                <a:ea typeface="Times New Roman"/>
                <a:cs typeface="Times New Roman"/>
                <a:sym typeface="Times New Roman"/>
              </a:defRPr>
            </a:pPr>
            <a:r>
              <a:t>Comparison of collective liability and </a:t>
            </a:r>
          </a:p>
          <a:p>
            <a:pPr defTabSz="457200">
              <a:lnSpc>
                <a:spcPct val="100000"/>
              </a:lnSpc>
              <a:spcBef>
                <a:spcPts val="1300"/>
              </a:spcBef>
              <a:defRPr sz="6000" b="1" i="1">
                <a:latin typeface="Times New Roman"/>
                <a:ea typeface="Times New Roman"/>
                <a:cs typeface="Times New Roman"/>
                <a:sym typeface="Times New Roman"/>
              </a:defRPr>
            </a:pPr>
            <a:r>
              <a:t>experience rating systems</a:t>
            </a:r>
          </a:p>
        </p:txBody>
      </p:sp>
      <p:sp>
        <p:nvSpPr>
          <p:cNvPr id="2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laim Suppression Study"/>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Claim Suppression Study</a:t>
            </a:r>
          </a:p>
        </p:txBody>
      </p:sp>
      <p:sp>
        <p:nvSpPr>
          <p:cNvPr id="183" name="December 2020"/>
          <p:cNvSpPr txBox="1">
            <a:spLocks noGrp="1"/>
          </p:cNvSpPr>
          <p:nvPr>
            <p:ph type="body" sz="half" idx="1"/>
          </p:nvPr>
        </p:nvSpPr>
        <p:spPr>
          <a:prstGeom prst="rect">
            <a:avLst/>
          </a:prstGeom>
        </p:spPr>
        <p:txBody>
          <a:bodyPr/>
          <a:lstStyle/>
          <a:p>
            <a:r>
              <a:t>December 2020</a:t>
            </a:r>
          </a:p>
        </p:txBody>
      </p:sp>
      <p:sp>
        <p:nvSpPr>
          <p:cNvPr id="184" name="Institute for Work &amp; Health"/>
          <p:cNvSpPr txBox="1">
            <a:spLocks noGrp="1"/>
          </p:cNvSpPr>
          <p:nvPr>
            <p:ph type="title"/>
          </p:nvPr>
        </p:nvSpPr>
        <p:spPr>
          <a:prstGeom prst="rect">
            <a:avLst/>
          </a:prstGeom>
        </p:spPr>
        <p:txBody>
          <a:bodyPr/>
          <a:lstStyle>
            <a:lvl1pPr defTabSz="1804370">
              <a:defRPr sz="6290" spc="-125"/>
            </a:lvl1pPr>
          </a:lstStyle>
          <a:p>
            <a:r>
              <a:t>Institute for Work &amp; Health</a:t>
            </a:r>
          </a:p>
        </p:txBody>
      </p:sp>
      <p:pic>
        <p:nvPicPr>
          <p:cNvPr id="185" name="Screenshot 2025-06-08 at 10.12.24 PM.png" descr="Screenshot 2025-06-08 at 10.12.24 PM.png"/>
          <p:cNvPicPr>
            <a:picLocks noChangeAspect="1"/>
          </p:cNvPicPr>
          <p:nvPr/>
        </p:nvPicPr>
        <p:blipFill>
          <a:blip r:embed="rId3"/>
          <a:stretch>
            <a:fillRect/>
          </a:stretch>
        </p:blipFill>
        <p:spPr>
          <a:xfrm>
            <a:off x="12148768" y="-412652"/>
            <a:ext cx="10983064" cy="14211602"/>
          </a:xfrm>
          <a:prstGeom prst="rect">
            <a:avLst/>
          </a:prstGeom>
          <a:ln w="12700">
            <a:miter lim="400000"/>
          </a:ln>
        </p:spPr>
      </p:pic>
      <p:sp>
        <p:nvSpPr>
          <p:cNvPr id="186" name="Slide Number"/>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IW&amp;H Claim Suppression Study"/>
          <p:cNvSpPr txBox="1">
            <a:spLocks noGrp="1"/>
          </p:cNvSpPr>
          <p:nvPr>
            <p:ph type="title"/>
          </p:nvPr>
        </p:nvSpPr>
        <p:spPr>
          <a:prstGeom prst="rect">
            <a:avLst/>
          </a:prstGeom>
        </p:spPr>
        <p:txBody>
          <a:bodyPr/>
          <a:lstStyle/>
          <a:p>
            <a:r>
              <a:t>IW&amp;H Claim Suppression Study</a:t>
            </a:r>
          </a:p>
        </p:txBody>
      </p:sp>
      <p:sp>
        <p:nvSpPr>
          <p:cNvPr id="189" name="Key finding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Key findings</a:t>
            </a:r>
          </a:p>
        </p:txBody>
      </p:sp>
      <p:sp>
        <p:nvSpPr>
          <p:cNvPr id="190" name="Almost half of all workplace injuries go unreported by employers contrary to the legal requirements in the Act…"/>
          <p:cNvSpPr txBox="1">
            <a:spLocks noGrp="1"/>
          </p:cNvSpPr>
          <p:nvPr>
            <p:ph type="body" idx="1"/>
          </p:nvPr>
        </p:nvSpPr>
        <p:spPr>
          <a:prstGeom prst="rect">
            <a:avLst/>
          </a:prstGeom>
        </p:spPr>
        <p:txBody>
          <a:bodyPr>
            <a:normAutofit lnSpcReduction="10000"/>
          </a:bodyPr>
          <a:lstStyle/>
          <a:p>
            <a:pPr marL="609600" indent="-609600">
              <a:defRPr sz="5400" b="1"/>
            </a:pPr>
            <a:endParaRPr dirty="0"/>
          </a:p>
          <a:p>
            <a:pPr marL="609600" indent="-609600">
              <a:defRPr sz="6300" b="1"/>
            </a:pPr>
            <a:r>
              <a:rPr dirty="0"/>
              <a:t>Almost half of all workplace injuries </a:t>
            </a:r>
            <a:r>
              <a:rPr lang="en-CA" dirty="0"/>
              <a:t>in BC </a:t>
            </a:r>
            <a:r>
              <a:rPr dirty="0"/>
              <a:t>go unreported by employers</a:t>
            </a:r>
            <a:r>
              <a:rPr lang="en-CA" dirty="0"/>
              <a:t>,</a:t>
            </a:r>
            <a:r>
              <a:rPr dirty="0"/>
              <a:t> contrary to the legal requirements in the Act</a:t>
            </a:r>
          </a:p>
          <a:p>
            <a:pPr marL="609600" indent="-609600">
              <a:defRPr sz="6200" b="1"/>
            </a:pPr>
            <a:endParaRPr dirty="0"/>
          </a:p>
          <a:p>
            <a:pPr marL="609600" indent="-609600">
              <a:defRPr sz="6200" b="1"/>
            </a:pPr>
            <a:r>
              <a:rPr dirty="0"/>
              <a:t>Illegal claim suppression activities by employers are present between 3.7% and 13% of all workplace injuries.</a:t>
            </a:r>
          </a:p>
        </p:txBody>
      </p:sp>
      <p:sp>
        <p:nvSpPr>
          <p:cNvPr id="191" name="Slide Number"/>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lide Number"/>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202" name="WorkSafe BC enforcement"/>
          <p:cNvSpPr txBox="1"/>
          <p:nvPr/>
        </p:nvSpPr>
        <p:spPr>
          <a:xfrm>
            <a:off x="7553202" y="859900"/>
            <a:ext cx="9173719" cy="994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vl1pPr>
          </a:lstStyle>
          <a:p>
            <a:r>
              <a:t>WorkSafe BC enforcement</a:t>
            </a:r>
          </a:p>
        </p:txBody>
      </p:sp>
      <p:sp>
        <p:nvSpPr>
          <p:cNvPr id="203" name="A 2021 FOI request documents a lack of enforcement for an employer’s failure to report work injuries and claim suppression activities by employers.  For example:…"/>
          <p:cNvSpPr txBox="1"/>
          <p:nvPr/>
        </p:nvSpPr>
        <p:spPr>
          <a:xfrm>
            <a:off x="1730953" y="1941288"/>
            <a:ext cx="21578901" cy="117217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400"/>
            </a:pPr>
            <a:r>
              <a:t>A 2021 FOI request documents a lack of enforcement for an employer’s failure to report work injuries and claim suppression activities by employers.  For example:</a:t>
            </a:r>
          </a:p>
          <a:p>
            <a:pPr>
              <a:defRPr sz="5400" b="1"/>
            </a:pPr>
            <a:endParaRPr/>
          </a:p>
          <a:p>
            <a:pPr marL="685800" indent="-685800">
              <a:buSzPct val="123000"/>
              <a:buChar char="•"/>
              <a:defRPr sz="6000" b="1"/>
            </a:pPr>
            <a:r>
              <a:t>Of the estimated 45,000 unreported work injuries in 2019, there was only one (1) investigation under section 150 of the Act and no penalties.</a:t>
            </a:r>
          </a:p>
          <a:p>
            <a:pPr marL="762000" indent="-762000">
              <a:buSzPct val="123000"/>
              <a:buChar char="•"/>
              <a:defRPr sz="5400" b="1"/>
            </a:pPr>
            <a:r>
              <a:rPr sz="6000"/>
              <a:t>Of the estimated 3,000 work injuries involving claim suppression activities by the employer in 2019, there was only 1 penalty ($15,500) under section 73 of the Act</a:t>
            </a:r>
            <a:r>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Screenshot 2025-06-08 at 10.48.59 PM.png" descr="Screenshot 2025-06-08 at 10.48.59 PM.png"/>
          <p:cNvPicPr>
            <a:picLocks noChangeAspect="1"/>
          </p:cNvPicPr>
          <p:nvPr/>
        </p:nvPicPr>
        <p:blipFill>
          <a:blip r:embed="rId3"/>
          <a:srcRect t="2443"/>
          <a:stretch>
            <a:fillRect/>
          </a:stretch>
        </p:blipFill>
        <p:spPr>
          <a:xfrm>
            <a:off x="1819358" y="794010"/>
            <a:ext cx="12181546" cy="13109969"/>
          </a:xfrm>
          <a:prstGeom prst="rect">
            <a:avLst/>
          </a:prstGeom>
          <a:ln w="12700">
            <a:miter lim="400000"/>
          </a:ln>
        </p:spPr>
      </p:pic>
      <p:sp>
        <p:nvSpPr>
          <p:cNvPr id="194" name="Slide Number"/>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he Elephant in the workplace"/>
          <p:cNvSpPr txBox="1">
            <a:spLocks noGrp="1"/>
          </p:cNvSpPr>
          <p:nvPr>
            <p:ph type="title"/>
          </p:nvPr>
        </p:nvSpPr>
        <p:spPr>
          <a:prstGeom prst="rect">
            <a:avLst/>
          </a:prstGeom>
        </p:spPr>
        <p:txBody>
          <a:bodyPr/>
          <a:lstStyle/>
          <a:p>
            <a:r>
              <a:t>The Elephant in the workplace</a:t>
            </a:r>
          </a:p>
        </p:txBody>
      </p:sp>
      <p:sp>
        <p:nvSpPr>
          <p:cNvPr id="197" name="Summarizes 125 page IW&amp;H Claim Suppression Study"/>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Summarizes 125 page IW&amp;H Claim Suppression Study</a:t>
            </a:r>
          </a:p>
        </p:txBody>
      </p:sp>
      <p:sp>
        <p:nvSpPr>
          <p:cNvPr id="198" name="Lists 28 key findings from the Claim Suppression Study…"/>
          <p:cNvSpPr txBox="1">
            <a:spLocks noGrp="1"/>
          </p:cNvSpPr>
          <p:nvPr>
            <p:ph type="body" idx="1"/>
          </p:nvPr>
        </p:nvSpPr>
        <p:spPr>
          <a:prstGeom prst="rect">
            <a:avLst/>
          </a:prstGeom>
        </p:spPr>
        <p:txBody>
          <a:bodyPr/>
          <a:lstStyle/>
          <a:p>
            <a:pPr marL="609600" indent="-609600">
              <a:defRPr sz="6400" b="1"/>
            </a:pPr>
            <a:r>
              <a:t>Lists 28 key findings from the Claim Suppression Study</a:t>
            </a:r>
          </a:p>
          <a:p>
            <a:pPr marL="609600" indent="-609600">
              <a:defRPr sz="6400" b="1"/>
            </a:pPr>
            <a:r>
              <a:t>Estimates 45,000 unreported work injuries in 2019 alone</a:t>
            </a:r>
          </a:p>
          <a:p>
            <a:pPr marL="609600" indent="-609600">
              <a:defRPr sz="6400" b="1"/>
            </a:pPr>
            <a:r>
              <a:t>Results in $50 million in economic costs to injured workers, their families and BC taxpayers in 2019</a:t>
            </a:r>
          </a:p>
        </p:txBody>
      </p:sp>
      <p:sp>
        <p:nvSpPr>
          <p:cNvPr id="199" name="Slide Number"/>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he Elephant in the Workplace"/>
          <p:cNvSpPr txBox="1">
            <a:spLocks noGrp="1"/>
          </p:cNvSpPr>
          <p:nvPr>
            <p:ph type="title"/>
          </p:nvPr>
        </p:nvSpPr>
        <p:spPr>
          <a:prstGeom prst="rect">
            <a:avLst/>
          </a:prstGeom>
        </p:spPr>
        <p:txBody>
          <a:bodyPr/>
          <a:lstStyle/>
          <a:p>
            <a:r>
              <a:t>The Elephant in the Workplace</a:t>
            </a:r>
          </a:p>
        </p:txBody>
      </p:sp>
      <p:sp>
        <p:nvSpPr>
          <p:cNvPr id="206" name="13 recommendations for the WCB Board of Director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13 recommendations for the WCB Board of Directors</a:t>
            </a:r>
          </a:p>
        </p:txBody>
      </p:sp>
      <p:sp>
        <p:nvSpPr>
          <p:cNvPr id="207" name="Posting information bulletin in every workplace about workers’ rights to compensation and employers’ responsibilities under the Act.…"/>
          <p:cNvSpPr txBox="1">
            <a:spLocks noGrp="1"/>
          </p:cNvSpPr>
          <p:nvPr>
            <p:ph type="body" idx="1"/>
          </p:nvPr>
        </p:nvSpPr>
        <p:spPr>
          <a:prstGeom prst="rect">
            <a:avLst/>
          </a:prstGeom>
        </p:spPr>
        <p:txBody>
          <a:bodyPr/>
          <a:lstStyle/>
          <a:p>
            <a:pPr marL="579120" indent="-579120" defTabSz="2316421">
              <a:spcBef>
                <a:spcPts val="4200"/>
              </a:spcBef>
              <a:defRPr sz="5130" b="1"/>
            </a:pPr>
            <a:r>
              <a:t>Posting information bulletin in every workplace about workers’ rights to compensation and employers’ responsibilities under the Act.</a:t>
            </a:r>
          </a:p>
          <a:p>
            <a:pPr marL="579120" indent="-579120" defTabSz="2316421">
              <a:spcBef>
                <a:spcPts val="4200"/>
              </a:spcBef>
              <a:defRPr sz="5130" b="1"/>
            </a:pPr>
            <a:r>
              <a:t>Initiating a claim suppression education program as recommended by Janet Patterson in her New Directions Report.</a:t>
            </a:r>
          </a:p>
          <a:p>
            <a:pPr marL="579120" indent="-579120" defTabSz="2316421">
              <a:spcBef>
                <a:spcPts val="4200"/>
              </a:spcBef>
              <a:defRPr sz="5130" b="1"/>
            </a:pPr>
            <a:r>
              <a:t>Developing a claim suppression audit to identify violations and promote corrective action</a:t>
            </a:r>
          </a:p>
          <a:p>
            <a:pPr marL="579120" indent="-579120" defTabSz="2316421">
              <a:spcBef>
                <a:spcPts val="4200"/>
              </a:spcBef>
              <a:defRPr sz="5130" b="1"/>
            </a:pPr>
            <a:r>
              <a:t>Develop a dedicated claim suppression unit to ensure compliance with the Act</a:t>
            </a:r>
          </a:p>
        </p:txBody>
      </p:sp>
      <p:sp>
        <p:nvSpPr>
          <p:cNvPr id="208" name="Slide Number"/>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Under the BC experience rating system, the employer’s assessment rate can range from:…"/>
          <p:cNvSpPr txBox="1">
            <a:spLocks noGrp="1"/>
          </p:cNvSpPr>
          <p:nvPr>
            <p:ph type="body" idx="1"/>
          </p:nvPr>
        </p:nvSpPr>
        <p:spPr>
          <a:xfrm>
            <a:off x="1206500" y="1294327"/>
            <a:ext cx="21971001" cy="7796968"/>
          </a:xfrm>
          <a:prstGeom prst="rect">
            <a:avLst/>
          </a:prstGeom>
        </p:spPr>
        <p:txBody>
          <a:bodyPr/>
          <a:lstStyle/>
          <a:p>
            <a:pPr algn="l" defTabSz="365760">
              <a:lnSpc>
                <a:spcPct val="100000"/>
              </a:lnSpc>
              <a:defRPr sz="7760" b="1" spc="0">
                <a:latin typeface="Helvetica"/>
                <a:ea typeface="Helvetica"/>
                <a:cs typeface="Helvetica"/>
                <a:sym typeface="Helvetica"/>
              </a:defRPr>
            </a:pPr>
            <a:r>
              <a:t>Under the BC experience rating system, the employer’s assessment rate can range from:</a:t>
            </a:r>
          </a:p>
          <a:p>
            <a:pPr algn="l" defTabSz="365760">
              <a:lnSpc>
                <a:spcPct val="100000"/>
              </a:lnSpc>
              <a:defRPr sz="5760" spc="0">
                <a:latin typeface="Helvetica"/>
                <a:ea typeface="Helvetica"/>
                <a:cs typeface="Helvetica"/>
                <a:sym typeface="Helvetica"/>
              </a:defRPr>
            </a:pPr>
            <a:r>
              <a:t> </a:t>
            </a:r>
          </a:p>
          <a:p>
            <a:pPr marL="731520" indent="-731520" algn="l" defTabSz="365760">
              <a:lnSpc>
                <a:spcPct val="100000"/>
              </a:lnSpc>
              <a:buSzPct val="123000"/>
              <a:buChar char="•"/>
              <a:defRPr sz="5760" spc="0">
                <a:latin typeface="Helvetica"/>
                <a:ea typeface="Helvetica"/>
                <a:cs typeface="Helvetica"/>
                <a:sym typeface="Helvetica"/>
              </a:defRPr>
            </a:pPr>
            <a:r>
              <a:rPr b="1"/>
              <a:t>a maximum assessment (surcharge) of 100% of the base rate with very high claim costs over the prior three years</a:t>
            </a:r>
            <a:r>
              <a:t>, </a:t>
            </a:r>
          </a:p>
          <a:p>
            <a:pPr marL="731520" indent="-731520" algn="l" defTabSz="365760">
              <a:lnSpc>
                <a:spcPct val="100000"/>
              </a:lnSpc>
              <a:buSzPct val="123000"/>
              <a:buChar char="•"/>
              <a:defRPr sz="5760" spc="0">
                <a:latin typeface="Helvetica"/>
                <a:ea typeface="Helvetica"/>
                <a:cs typeface="Helvetica"/>
                <a:sym typeface="Helvetica"/>
              </a:defRPr>
            </a:pPr>
            <a:endParaRPr/>
          </a:p>
          <a:p>
            <a:pPr marL="731520" indent="-731520" algn="l" defTabSz="365760">
              <a:lnSpc>
                <a:spcPct val="100000"/>
              </a:lnSpc>
              <a:buSzPct val="123000"/>
              <a:buChar char="•"/>
              <a:defRPr sz="5760" b="1" spc="0">
                <a:latin typeface="Helvetica"/>
                <a:ea typeface="Helvetica"/>
                <a:cs typeface="Helvetica"/>
                <a:sym typeface="Helvetica"/>
              </a:defRPr>
            </a:pPr>
            <a:r>
              <a:t>to a minimum assessment (discount) of 50% with very low claim costs.</a:t>
            </a:r>
          </a:p>
        </p:txBody>
      </p:sp>
      <p:sp>
        <p:nvSpPr>
          <p:cNvPr id="211" name="Slide Number"/>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Tree>
  </p:cSld>
  <p:clrMapOvr>
    <a:masterClrMapping/>
  </p:clrMapOvr>
  <p:transition spd="med"/>
</p:sld>
</file>

<file path=ppt/theme/theme1.xml><?xml version="1.0" encoding="utf-8"?>
<a:theme xmlns:a="http://schemas.openxmlformats.org/drawingml/2006/main"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6F65732F0ED149BE88863AD72B0DB6" ma:contentTypeVersion="23" ma:contentTypeDescription="Create a new document." ma:contentTypeScope="" ma:versionID="9d955c7826da5d5cdb9cc08da3b612dc">
  <xsd:schema xmlns:xsd="http://www.w3.org/2001/XMLSchema" xmlns:xs="http://www.w3.org/2001/XMLSchema" xmlns:p="http://schemas.microsoft.com/office/2006/metadata/properties" xmlns:ns2="4c5b56e3-16da-4a6f-b0e6-5d0a0db5cc7a" xmlns:ns3="b857ab29-dbaf-476a-9114-34382f0e7d01" targetNamespace="http://schemas.microsoft.com/office/2006/metadata/properties" ma:root="true" ma:fieldsID="75adc608e2483c68da78e8be933d8917" ns2:_="" ns3:_="">
    <xsd:import namespace="4c5b56e3-16da-4a6f-b0e6-5d0a0db5cc7a"/>
    <xsd:import namespace="b857ab29-dbaf-476a-9114-34382f0e7d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b56e3-16da-4a6f-b0e6-5d0a0db5cc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01c998-ca64-414c-be31-389ca304bd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57ab29-dbaf-476a-9114-34382f0e7d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266027-8610-46b4-9546-f59dbf99cc3e}" ma:internalName="TaxCatchAll" ma:showField="CatchAllData" ma:web="b857ab29-dbaf-476a-9114-34382f0e7d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57ab29-dbaf-476a-9114-34382f0e7d01" xsi:nil="true"/>
    <lcf76f155ced4ddcb4097134ff3c332f xmlns="4c5b56e3-16da-4a6f-b0e6-5d0a0db5cc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7382AB-E7B0-46AB-A181-01551BCDA610}"/>
</file>

<file path=customXml/itemProps2.xml><?xml version="1.0" encoding="utf-8"?>
<ds:datastoreItem xmlns:ds="http://schemas.openxmlformats.org/officeDocument/2006/customXml" ds:itemID="{380FA266-A5F3-4F53-9F97-1241E5B35EC3}"/>
</file>

<file path=customXml/itemProps3.xml><?xml version="1.0" encoding="utf-8"?>
<ds:datastoreItem xmlns:ds="http://schemas.openxmlformats.org/officeDocument/2006/customXml" ds:itemID="{9E086F80-B01F-4773-9F3B-9C14DDB7BE96}"/>
</file>

<file path=docProps/app.xml><?xml version="1.0" encoding="utf-8"?>
<Properties xmlns="http://schemas.openxmlformats.org/officeDocument/2006/extended-properties" xmlns:vt="http://schemas.openxmlformats.org/officeDocument/2006/docPropsVTypes">
  <TotalTime>791</TotalTime>
  <Words>1952</Words>
  <Application>Microsoft Macintosh PowerPoint</Application>
  <PresentationFormat>Custom</PresentationFormat>
  <Paragraphs>220</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Helvetica</vt:lpstr>
      <vt:lpstr>Helvetica Neue</vt:lpstr>
      <vt:lpstr>Helvetica Neue Medium</vt:lpstr>
      <vt:lpstr>Symbol</vt:lpstr>
      <vt:lpstr>Times New Roman</vt:lpstr>
      <vt:lpstr>33_DynamicLight</vt:lpstr>
      <vt:lpstr>Claim suppression in BC</vt:lpstr>
      <vt:lpstr>Restoring the Balance</vt:lpstr>
      <vt:lpstr>Institute for Work &amp; Health</vt:lpstr>
      <vt:lpstr>IW&amp;H Claim Suppression Study</vt:lpstr>
      <vt:lpstr>PowerPoint Presentation</vt:lpstr>
      <vt:lpstr>PowerPoint Presentation</vt:lpstr>
      <vt:lpstr>The Elephant in the workplace</vt:lpstr>
      <vt:lpstr>The Elephant in the Workplace</vt:lpstr>
      <vt:lpstr>PowerPoint Presentation</vt:lpstr>
      <vt:lpstr>       The impact of experience rating</vt:lpstr>
      <vt:lpstr>PowerPoint Presentation</vt:lpstr>
      <vt:lpstr>The consequences of experience rating:</vt:lpstr>
      <vt:lpstr>PowerPoint Presentation</vt:lpstr>
      <vt:lpstr>Does experience rating stimulate safer workplaces?</vt:lpstr>
      <vt:lpstr>In my 2022 addendum I recommended that the WCB:</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Paul Petrie</cp:lastModifiedBy>
  <cp:revision>3</cp:revision>
  <dcterms:modified xsi:type="dcterms:W3CDTF">2025-06-10T16:04:06Z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0x010100F36F65732F0ED149BE88863AD72B0DB6</vt:lpwstr>
  </property>
</Properties>
</file>