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25"/>
  </p:notesMasterIdLst>
  <p:handoutMasterIdLst>
    <p:handoutMasterId r:id="rId26"/>
  </p:handoutMasterIdLst>
  <p:sldIdLst>
    <p:sldId id="410" r:id="rId5"/>
    <p:sldId id="383" r:id="rId6"/>
    <p:sldId id="419" r:id="rId7"/>
    <p:sldId id="420" r:id="rId8"/>
    <p:sldId id="431" r:id="rId9"/>
    <p:sldId id="411" r:id="rId10"/>
    <p:sldId id="412" r:id="rId11"/>
    <p:sldId id="413" r:id="rId12"/>
    <p:sldId id="414" r:id="rId13"/>
    <p:sldId id="415" r:id="rId14"/>
    <p:sldId id="416" r:id="rId15"/>
    <p:sldId id="417" r:id="rId16"/>
    <p:sldId id="418" r:id="rId17"/>
    <p:sldId id="408" r:id="rId18"/>
    <p:sldId id="424" r:id="rId19"/>
    <p:sldId id="426" r:id="rId20"/>
    <p:sldId id="427" r:id="rId21"/>
    <p:sldId id="428" r:id="rId22"/>
    <p:sldId id="429" r:id="rId23"/>
    <p:sldId id="40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8F7B97-A1EB-45D9-9E79-3413A1FD9658}" v="20" dt="2025-09-02T02:52:08.082"/>
    <p1510:client id="{FF3F7371-28A9-4EBD-8031-035EEC54CD18}" v="47" dt="2025-09-01T04:50:19.468"/>
  </p1510:revLst>
</p1510:revInfo>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1" autoAdjust="0"/>
    <p:restoredTop sz="87551" autoAdjust="0"/>
  </p:normalViewPr>
  <p:slideViewPr>
    <p:cSldViewPr snapToGrid="0">
      <p:cViewPr varScale="1">
        <p:scale>
          <a:sx n="65" d="100"/>
          <a:sy n="65" d="100"/>
        </p:scale>
        <p:origin x="82" y="5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Poulsen" userId="2270cefa-6697-4d3f-bc6f-4aafec7d2592" providerId="ADAL" clId="{FE8F7B97-A1EB-45D9-9E79-3413A1FD9658}"/>
    <pc:docChg chg="undo custSel addSld delSld modSld">
      <pc:chgData name="Michelle Poulsen" userId="2270cefa-6697-4d3f-bc6f-4aafec7d2592" providerId="ADAL" clId="{FE8F7B97-A1EB-45D9-9E79-3413A1FD9658}" dt="2025-09-02T02:52:29.117" v="1848" actId="20577"/>
      <pc:docMkLst>
        <pc:docMk/>
      </pc:docMkLst>
      <pc:sldChg chg="delSp modSp del mod">
        <pc:chgData name="Michelle Poulsen" userId="2270cefa-6697-4d3f-bc6f-4aafec7d2592" providerId="ADAL" clId="{FE8F7B97-A1EB-45D9-9E79-3413A1FD9658}" dt="2025-09-02T01:16:07.718" v="149" actId="2696"/>
        <pc:sldMkLst>
          <pc:docMk/>
          <pc:sldMk cId="3200312026" sldId="391"/>
        </pc:sldMkLst>
        <pc:spChg chg="mod">
          <ac:chgData name="Michelle Poulsen" userId="2270cefa-6697-4d3f-bc6f-4aafec7d2592" providerId="ADAL" clId="{FE8F7B97-A1EB-45D9-9E79-3413A1FD9658}" dt="2025-09-02T01:16:02.169" v="148" actId="20577"/>
          <ac:spMkLst>
            <pc:docMk/>
            <pc:sldMk cId="3200312026" sldId="391"/>
            <ac:spMk id="3" creationId="{545D3755-C3E2-975E-DE68-CDECC4B526EC}"/>
          </ac:spMkLst>
        </pc:spChg>
        <pc:spChg chg="del mod">
          <ac:chgData name="Michelle Poulsen" userId="2270cefa-6697-4d3f-bc6f-4aafec7d2592" providerId="ADAL" clId="{FE8F7B97-A1EB-45D9-9E79-3413A1FD9658}" dt="2025-09-02T01:16:00.139" v="147" actId="478"/>
          <ac:spMkLst>
            <pc:docMk/>
            <pc:sldMk cId="3200312026" sldId="391"/>
            <ac:spMk id="7" creationId="{F70BD87D-F7DA-961B-4024-A354DC87D168}"/>
          </ac:spMkLst>
        </pc:spChg>
      </pc:sldChg>
      <pc:sldChg chg="modSp mod">
        <pc:chgData name="Michelle Poulsen" userId="2270cefa-6697-4d3f-bc6f-4aafec7d2592" providerId="ADAL" clId="{FE8F7B97-A1EB-45D9-9E79-3413A1FD9658}" dt="2025-09-02T02:52:29.117" v="1848" actId="20577"/>
        <pc:sldMkLst>
          <pc:docMk/>
          <pc:sldMk cId="1850768898" sldId="404"/>
        </pc:sldMkLst>
        <pc:spChg chg="mod">
          <ac:chgData name="Michelle Poulsen" userId="2270cefa-6697-4d3f-bc6f-4aafec7d2592" providerId="ADAL" clId="{FE8F7B97-A1EB-45D9-9E79-3413A1FD9658}" dt="2025-09-02T02:31:00.170" v="1061" actId="20577"/>
          <ac:spMkLst>
            <pc:docMk/>
            <pc:sldMk cId="1850768898" sldId="404"/>
            <ac:spMk id="2" creationId="{F0759DC4-8B30-98A0-5BAB-C78BA4A4AD55}"/>
          </ac:spMkLst>
        </pc:spChg>
        <pc:spChg chg="mod">
          <ac:chgData name="Michelle Poulsen" userId="2270cefa-6697-4d3f-bc6f-4aafec7d2592" providerId="ADAL" clId="{FE8F7B97-A1EB-45D9-9E79-3413A1FD9658}" dt="2025-09-02T02:52:29.117" v="1848" actId="20577"/>
          <ac:spMkLst>
            <pc:docMk/>
            <pc:sldMk cId="1850768898" sldId="404"/>
            <ac:spMk id="3" creationId="{4096FB3A-B62C-3DAB-4FD1-B4EBDD650AEF}"/>
          </ac:spMkLst>
        </pc:spChg>
      </pc:sldChg>
      <pc:sldChg chg="modNotesTx">
        <pc:chgData name="Michelle Poulsen" userId="2270cefa-6697-4d3f-bc6f-4aafec7d2592" providerId="ADAL" clId="{FE8F7B97-A1EB-45D9-9E79-3413A1FD9658}" dt="2025-09-02T02:50:16.236" v="1824" actId="20577"/>
        <pc:sldMkLst>
          <pc:docMk/>
          <pc:sldMk cId="888484295" sldId="408"/>
        </pc:sldMkLst>
      </pc:sldChg>
      <pc:sldChg chg="modSp mod">
        <pc:chgData name="Michelle Poulsen" userId="2270cefa-6697-4d3f-bc6f-4aafec7d2592" providerId="ADAL" clId="{FE8F7B97-A1EB-45D9-9E79-3413A1FD9658}" dt="2025-09-02T02:08:23.722" v="1018" actId="14100"/>
        <pc:sldMkLst>
          <pc:docMk/>
          <pc:sldMk cId="3390304222" sldId="410"/>
        </pc:sldMkLst>
        <pc:spChg chg="mod">
          <ac:chgData name="Michelle Poulsen" userId="2270cefa-6697-4d3f-bc6f-4aafec7d2592" providerId="ADAL" clId="{FE8F7B97-A1EB-45D9-9E79-3413A1FD9658}" dt="2025-09-02T02:08:23.722" v="1018" actId="14100"/>
          <ac:spMkLst>
            <pc:docMk/>
            <pc:sldMk cId="3390304222" sldId="410"/>
            <ac:spMk id="2" creationId="{7AB1D9D6-2977-ABCD-FDF8-51AFA5064E54}"/>
          </ac:spMkLst>
        </pc:spChg>
      </pc:sldChg>
      <pc:sldChg chg="modSp mod">
        <pc:chgData name="Michelle Poulsen" userId="2270cefa-6697-4d3f-bc6f-4aafec7d2592" providerId="ADAL" clId="{FE8F7B97-A1EB-45D9-9E79-3413A1FD9658}" dt="2025-09-02T02:15:22.739" v="1024" actId="400"/>
        <pc:sldMkLst>
          <pc:docMk/>
          <pc:sldMk cId="1486029142" sldId="411"/>
        </pc:sldMkLst>
        <pc:spChg chg="mod">
          <ac:chgData name="Michelle Poulsen" userId="2270cefa-6697-4d3f-bc6f-4aafec7d2592" providerId="ADAL" clId="{FE8F7B97-A1EB-45D9-9E79-3413A1FD9658}" dt="2025-09-02T02:05:58.590" v="983" actId="1076"/>
          <ac:spMkLst>
            <pc:docMk/>
            <pc:sldMk cId="1486029142" sldId="411"/>
            <ac:spMk id="2" creationId="{D92ED4A4-1CD7-ADB3-A006-2D9A8D5E8DB3}"/>
          </ac:spMkLst>
        </pc:spChg>
        <pc:spChg chg="mod">
          <ac:chgData name="Michelle Poulsen" userId="2270cefa-6697-4d3f-bc6f-4aafec7d2592" providerId="ADAL" clId="{FE8F7B97-A1EB-45D9-9E79-3413A1FD9658}" dt="2025-09-02T02:15:22.739" v="1024" actId="400"/>
          <ac:spMkLst>
            <pc:docMk/>
            <pc:sldMk cId="1486029142" sldId="411"/>
            <ac:spMk id="3" creationId="{5C76FC4A-430D-8922-B3F2-98559778B9C5}"/>
          </ac:spMkLst>
        </pc:spChg>
      </pc:sldChg>
      <pc:sldChg chg="modNotesTx">
        <pc:chgData name="Michelle Poulsen" userId="2270cefa-6697-4d3f-bc6f-4aafec7d2592" providerId="ADAL" clId="{FE8F7B97-A1EB-45D9-9E79-3413A1FD9658}" dt="2025-09-02T02:45:46.213" v="1672" actId="20577"/>
        <pc:sldMkLst>
          <pc:docMk/>
          <pc:sldMk cId="1087979246" sldId="413"/>
        </pc:sldMkLst>
      </pc:sldChg>
      <pc:sldChg chg="modSp mod modNotesTx">
        <pc:chgData name="Michelle Poulsen" userId="2270cefa-6697-4d3f-bc6f-4aafec7d2592" providerId="ADAL" clId="{FE8F7B97-A1EB-45D9-9E79-3413A1FD9658}" dt="2025-09-02T02:46:48.479" v="1774" actId="20577"/>
        <pc:sldMkLst>
          <pc:docMk/>
          <pc:sldMk cId="1554708799" sldId="414"/>
        </pc:sldMkLst>
        <pc:spChg chg="mod">
          <ac:chgData name="Michelle Poulsen" userId="2270cefa-6697-4d3f-bc6f-4aafec7d2592" providerId="ADAL" clId="{FE8F7B97-A1EB-45D9-9E79-3413A1FD9658}" dt="2025-09-02T02:20:20.905" v="1037" actId="20577"/>
          <ac:spMkLst>
            <pc:docMk/>
            <pc:sldMk cId="1554708799" sldId="414"/>
            <ac:spMk id="2" creationId="{7BA0354F-8645-0297-C1DB-85920A9CE4EE}"/>
          </ac:spMkLst>
        </pc:spChg>
      </pc:sldChg>
      <pc:sldChg chg="modSp mod">
        <pc:chgData name="Michelle Poulsen" userId="2270cefa-6697-4d3f-bc6f-4aafec7d2592" providerId="ADAL" clId="{FE8F7B97-A1EB-45D9-9E79-3413A1FD9658}" dt="2025-09-02T02:03:13.673" v="952" actId="1076"/>
        <pc:sldMkLst>
          <pc:docMk/>
          <pc:sldMk cId="2899775650" sldId="419"/>
        </pc:sldMkLst>
        <pc:spChg chg="mod">
          <ac:chgData name="Michelle Poulsen" userId="2270cefa-6697-4d3f-bc6f-4aafec7d2592" providerId="ADAL" clId="{FE8F7B97-A1EB-45D9-9E79-3413A1FD9658}" dt="2025-09-02T01:54:25.048" v="836" actId="1076"/>
          <ac:spMkLst>
            <pc:docMk/>
            <pc:sldMk cId="2899775650" sldId="419"/>
            <ac:spMk id="2" creationId="{81C52C57-83B0-6FE2-9E60-D0A9D5478C49}"/>
          </ac:spMkLst>
        </pc:spChg>
        <pc:spChg chg="mod">
          <ac:chgData name="Michelle Poulsen" userId="2270cefa-6697-4d3f-bc6f-4aafec7d2592" providerId="ADAL" clId="{FE8F7B97-A1EB-45D9-9E79-3413A1FD9658}" dt="2025-09-02T02:03:13.673" v="952" actId="1076"/>
          <ac:spMkLst>
            <pc:docMk/>
            <pc:sldMk cId="2899775650" sldId="419"/>
            <ac:spMk id="3" creationId="{BE8145D4-95BC-8AAC-E694-0753FB82925C}"/>
          </ac:spMkLst>
        </pc:spChg>
      </pc:sldChg>
      <pc:sldChg chg="modSp mod">
        <pc:chgData name="Michelle Poulsen" userId="2270cefa-6697-4d3f-bc6f-4aafec7d2592" providerId="ADAL" clId="{FE8F7B97-A1EB-45D9-9E79-3413A1FD9658}" dt="2025-09-02T02:04:13.500" v="966" actId="1076"/>
        <pc:sldMkLst>
          <pc:docMk/>
          <pc:sldMk cId="2074024003" sldId="420"/>
        </pc:sldMkLst>
        <pc:spChg chg="mod">
          <ac:chgData name="Michelle Poulsen" userId="2270cefa-6697-4d3f-bc6f-4aafec7d2592" providerId="ADAL" clId="{FE8F7B97-A1EB-45D9-9E79-3413A1FD9658}" dt="2025-09-02T02:04:13.500" v="966" actId="1076"/>
          <ac:spMkLst>
            <pc:docMk/>
            <pc:sldMk cId="2074024003" sldId="420"/>
            <ac:spMk id="3" creationId="{DDB25771-C73F-6FC2-4E08-CA7189D11899}"/>
          </ac:spMkLst>
        </pc:spChg>
      </pc:sldChg>
      <pc:sldChg chg="modSp del mod">
        <pc:chgData name="Michelle Poulsen" userId="2270cefa-6697-4d3f-bc6f-4aafec7d2592" providerId="ADAL" clId="{FE8F7B97-A1EB-45D9-9E79-3413A1FD9658}" dt="2025-09-02T02:05:41.336" v="980" actId="47"/>
        <pc:sldMkLst>
          <pc:docMk/>
          <pc:sldMk cId="1415210763" sldId="421"/>
        </pc:sldMkLst>
        <pc:spChg chg="mod">
          <ac:chgData name="Michelle Poulsen" userId="2270cefa-6697-4d3f-bc6f-4aafec7d2592" providerId="ADAL" clId="{FE8F7B97-A1EB-45D9-9E79-3413A1FD9658}" dt="2025-09-02T01:59:00.530" v="887" actId="20577"/>
          <ac:spMkLst>
            <pc:docMk/>
            <pc:sldMk cId="1415210763" sldId="421"/>
            <ac:spMk id="2" creationId="{B09CA7DE-1D63-3021-6F1A-2885506B6BFE}"/>
          </ac:spMkLst>
        </pc:spChg>
        <pc:spChg chg="mod">
          <ac:chgData name="Michelle Poulsen" userId="2270cefa-6697-4d3f-bc6f-4aafec7d2592" providerId="ADAL" clId="{FE8F7B97-A1EB-45D9-9E79-3413A1FD9658}" dt="2025-09-02T01:14:39.007" v="133" actId="14100"/>
          <ac:spMkLst>
            <pc:docMk/>
            <pc:sldMk cId="1415210763" sldId="421"/>
            <ac:spMk id="3" creationId="{39AA009B-B957-8A84-EF9C-AB83D99D9E5F}"/>
          </ac:spMkLst>
        </pc:spChg>
      </pc:sldChg>
      <pc:sldChg chg="new del">
        <pc:chgData name="Michelle Poulsen" userId="2270cefa-6697-4d3f-bc6f-4aafec7d2592" providerId="ADAL" clId="{FE8F7B97-A1EB-45D9-9E79-3413A1FD9658}" dt="2025-09-02T01:16:59.185" v="153" actId="47"/>
        <pc:sldMkLst>
          <pc:docMk/>
          <pc:sldMk cId="995775825" sldId="422"/>
        </pc:sldMkLst>
      </pc:sldChg>
      <pc:sldChg chg="new del">
        <pc:chgData name="Michelle Poulsen" userId="2270cefa-6697-4d3f-bc6f-4aafec7d2592" providerId="ADAL" clId="{FE8F7B97-A1EB-45D9-9E79-3413A1FD9658}" dt="2025-09-02T01:17:00.299" v="154" actId="47"/>
        <pc:sldMkLst>
          <pc:docMk/>
          <pc:sldMk cId="881859177" sldId="423"/>
        </pc:sldMkLst>
      </pc:sldChg>
      <pc:sldChg chg="addSp delSp modSp new mod modNotesTx">
        <pc:chgData name="Michelle Poulsen" userId="2270cefa-6697-4d3f-bc6f-4aafec7d2592" providerId="ADAL" clId="{FE8F7B97-A1EB-45D9-9E79-3413A1FD9658}" dt="2025-09-02T02:38:29.982" v="1293" actId="20577"/>
        <pc:sldMkLst>
          <pc:docMk/>
          <pc:sldMk cId="3575322295" sldId="424"/>
        </pc:sldMkLst>
        <pc:spChg chg="mod">
          <ac:chgData name="Michelle Poulsen" userId="2270cefa-6697-4d3f-bc6f-4aafec7d2592" providerId="ADAL" clId="{FE8F7B97-A1EB-45D9-9E79-3413A1FD9658}" dt="2025-09-02T02:35:26.626" v="1165" actId="1076"/>
          <ac:spMkLst>
            <pc:docMk/>
            <pc:sldMk cId="3575322295" sldId="424"/>
            <ac:spMk id="2" creationId="{6EDD6951-FEA8-55BB-D404-D8A1637FAE81}"/>
          </ac:spMkLst>
        </pc:spChg>
        <pc:spChg chg="mod">
          <ac:chgData name="Michelle Poulsen" userId="2270cefa-6697-4d3f-bc6f-4aafec7d2592" providerId="ADAL" clId="{FE8F7B97-A1EB-45D9-9E79-3413A1FD9658}" dt="2025-09-02T02:35:44.310" v="1167" actId="14100"/>
          <ac:spMkLst>
            <pc:docMk/>
            <pc:sldMk cId="3575322295" sldId="424"/>
            <ac:spMk id="3" creationId="{7AE2478C-681F-E112-3482-6951F41CEF91}"/>
          </ac:spMkLst>
        </pc:spChg>
        <pc:spChg chg="del">
          <ac:chgData name="Michelle Poulsen" userId="2270cefa-6697-4d3f-bc6f-4aafec7d2592" providerId="ADAL" clId="{FE8F7B97-A1EB-45D9-9E79-3413A1FD9658}" dt="2025-09-02T01:18:08.917" v="173" actId="478"/>
          <ac:spMkLst>
            <pc:docMk/>
            <pc:sldMk cId="3575322295" sldId="424"/>
            <ac:spMk id="4" creationId="{C6F76B46-D971-E660-B805-786F2967C1F3}"/>
          </ac:spMkLst>
        </pc:spChg>
        <pc:spChg chg="add del">
          <ac:chgData name="Michelle Poulsen" userId="2270cefa-6697-4d3f-bc6f-4aafec7d2592" providerId="ADAL" clId="{FE8F7B97-A1EB-45D9-9E79-3413A1FD9658}" dt="2025-09-02T02:34:05.463" v="1151" actId="22"/>
          <ac:spMkLst>
            <pc:docMk/>
            <pc:sldMk cId="3575322295" sldId="424"/>
            <ac:spMk id="6" creationId="{DF1052D8-5639-CC0F-5935-42BB3B7C09FE}"/>
          </ac:spMkLst>
        </pc:spChg>
        <pc:spChg chg="add mod">
          <ac:chgData name="Michelle Poulsen" userId="2270cefa-6697-4d3f-bc6f-4aafec7d2592" providerId="ADAL" clId="{FE8F7B97-A1EB-45D9-9E79-3413A1FD9658}" dt="2025-09-02T02:34:44.011" v="1154"/>
          <ac:spMkLst>
            <pc:docMk/>
            <pc:sldMk cId="3575322295" sldId="424"/>
            <ac:spMk id="7" creationId="{02DC2DA4-E777-68D5-D78D-89CA9BCCC2EB}"/>
          </ac:spMkLst>
        </pc:spChg>
      </pc:sldChg>
      <pc:sldChg chg="modSp new del mod">
        <pc:chgData name="Michelle Poulsen" userId="2270cefa-6697-4d3f-bc6f-4aafec7d2592" providerId="ADAL" clId="{FE8F7B97-A1EB-45D9-9E79-3413A1FD9658}" dt="2025-09-02T01:36:21.272" v="564" actId="47"/>
        <pc:sldMkLst>
          <pc:docMk/>
          <pc:sldMk cId="3181906157" sldId="425"/>
        </pc:sldMkLst>
        <pc:spChg chg="mod">
          <ac:chgData name="Michelle Poulsen" userId="2270cefa-6697-4d3f-bc6f-4aafec7d2592" providerId="ADAL" clId="{FE8F7B97-A1EB-45D9-9E79-3413A1FD9658}" dt="2025-09-02T01:34:00.938" v="552" actId="313"/>
          <ac:spMkLst>
            <pc:docMk/>
            <pc:sldMk cId="3181906157" sldId="425"/>
            <ac:spMk id="2" creationId="{0F076345-CD04-D248-D1ED-42BF704B213E}"/>
          </ac:spMkLst>
        </pc:spChg>
        <pc:spChg chg="mod">
          <ac:chgData name="Michelle Poulsen" userId="2270cefa-6697-4d3f-bc6f-4aafec7d2592" providerId="ADAL" clId="{FE8F7B97-A1EB-45D9-9E79-3413A1FD9658}" dt="2025-09-02T01:34:22.604" v="555" actId="21"/>
          <ac:spMkLst>
            <pc:docMk/>
            <pc:sldMk cId="3181906157" sldId="425"/>
            <ac:spMk id="3" creationId="{AEE1EC3E-2350-201D-3CCC-B428FD53A435}"/>
          </ac:spMkLst>
        </pc:spChg>
      </pc:sldChg>
      <pc:sldChg chg="delSp modSp new mod modNotesTx">
        <pc:chgData name="Michelle Poulsen" userId="2270cefa-6697-4d3f-bc6f-4aafec7d2592" providerId="ADAL" clId="{FE8F7B97-A1EB-45D9-9E79-3413A1FD9658}" dt="2025-09-02T02:39:07.696" v="1328" actId="20577"/>
        <pc:sldMkLst>
          <pc:docMk/>
          <pc:sldMk cId="2677206977" sldId="426"/>
        </pc:sldMkLst>
        <pc:spChg chg="del">
          <ac:chgData name="Michelle Poulsen" userId="2270cefa-6697-4d3f-bc6f-4aafec7d2592" providerId="ADAL" clId="{FE8F7B97-A1EB-45D9-9E79-3413A1FD9658}" dt="2025-09-02T01:34:56.281" v="559" actId="478"/>
          <ac:spMkLst>
            <pc:docMk/>
            <pc:sldMk cId="2677206977" sldId="426"/>
            <ac:spMk id="2" creationId="{06F3E660-9E0E-C977-363F-9DCD85373448}"/>
          </ac:spMkLst>
        </pc:spChg>
        <pc:spChg chg="del">
          <ac:chgData name="Michelle Poulsen" userId="2270cefa-6697-4d3f-bc6f-4aafec7d2592" providerId="ADAL" clId="{FE8F7B97-A1EB-45D9-9E79-3413A1FD9658}" dt="2025-09-02T01:34:48.820" v="557" actId="478"/>
          <ac:spMkLst>
            <pc:docMk/>
            <pc:sldMk cId="2677206977" sldId="426"/>
            <ac:spMk id="3" creationId="{596BE272-B535-D6DE-2998-7D096F230A7A}"/>
          </ac:spMkLst>
        </pc:spChg>
        <pc:spChg chg="mod">
          <ac:chgData name="Michelle Poulsen" userId="2270cefa-6697-4d3f-bc6f-4aafec7d2592" providerId="ADAL" clId="{FE8F7B97-A1EB-45D9-9E79-3413A1FD9658}" dt="2025-09-02T02:32:31.861" v="1135" actId="1076"/>
          <ac:spMkLst>
            <pc:docMk/>
            <pc:sldMk cId="2677206977" sldId="426"/>
            <ac:spMk id="4" creationId="{89356F7B-1F01-575D-DA39-102DEA0A2548}"/>
          </ac:spMkLst>
        </pc:spChg>
      </pc:sldChg>
      <pc:sldChg chg="modSp new mod modNotesTx">
        <pc:chgData name="Michelle Poulsen" userId="2270cefa-6697-4d3f-bc6f-4aafec7d2592" providerId="ADAL" clId="{FE8F7B97-A1EB-45D9-9E79-3413A1FD9658}" dt="2025-09-02T02:51:04.741" v="1842" actId="113"/>
        <pc:sldMkLst>
          <pc:docMk/>
          <pc:sldMk cId="3280083481" sldId="427"/>
        </pc:sldMkLst>
        <pc:spChg chg="mod">
          <ac:chgData name="Michelle Poulsen" userId="2270cefa-6697-4d3f-bc6f-4aafec7d2592" providerId="ADAL" clId="{FE8F7B97-A1EB-45D9-9E79-3413A1FD9658}" dt="2025-09-02T02:51:04.741" v="1842" actId="113"/>
          <ac:spMkLst>
            <pc:docMk/>
            <pc:sldMk cId="3280083481" sldId="427"/>
            <ac:spMk id="2" creationId="{E97666AC-C2DF-FA4E-A101-305F0F812818}"/>
          </ac:spMkLst>
        </pc:spChg>
        <pc:spChg chg="mod">
          <ac:chgData name="Michelle Poulsen" userId="2270cefa-6697-4d3f-bc6f-4aafec7d2592" providerId="ADAL" clId="{FE8F7B97-A1EB-45D9-9E79-3413A1FD9658}" dt="2025-09-02T01:42:43.566" v="595" actId="13926"/>
          <ac:spMkLst>
            <pc:docMk/>
            <pc:sldMk cId="3280083481" sldId="427"/>
            <ac:spMk id="3" creationId="{AFD9E7B9-0585-4B14-9F86-6ADEA442D3F0}"/>
          </ac:spMkLst>
        </pc:spChg>
      </pc:sldChg>
      <pc:sldChg chg="modSp new mod modNotesTx">
        <pc:chgData name="Michelle Poulsen" userId="2270cefa-6697-4d3f-bc6f-4aafec7d2592" providerId="ADAL" clId="{FE8F7B97-A1EB-45D9-9E79-3413A1FD9658}" dt="2025-09-02T02:51:18.993" v="1843"/>
        <pc:sldMkLst>
          <pc:docMk/>
          <pc:sldMk cId="2645746605" sldId="428"/>
        </pc:sldMkLst>
        <pc:spChg chg="mod">
          <ac:chgData name="Michelle Poulsen" userId="2270cefa-6697-4d3f-bc6f-4aafec7d2592" providerId="ADAL" clId="{FE8F7B97-A1EB-45D9-9E79-3413A1FD9658}" dt="2025-09-02T02:51:18.993" v="1843"/>
          <ac:spMkLst>
            <pc:docMk/>
            <pc:sldMk cId="2645746605" sldId="428"/>
            <ac:spMk id="2" creationId="{834FBC00-5236-067C-CE4D-C8FEFFD3E4BA}"/>
          </ac:spMkLst>
        </pc:spChg>
        <pc:spChg chg="mod">
          <ac:chgData name="Michelle Poulsen" userId="2270cefa-6697-4d3f-bc6f-4aafec7d2592" providerId="ADAL" clId="{FE8F7B97-A1EB-45D9-9E79-3413A1FD9658}" dt="2025-09-02T01:49:00.274" v="759" actId="400"/>
          <ac:spMkLst>
            <pc:docMk/>
            <pc:sldMk cId="2645746605" sldId="428"/>
            <ac:spMk id="3" creationId="{F31DDBEE-2492-CA3B-EFC4-2378F11134FF}"/>
          </ac:spMkLst>
        </pc:spChg>
      </pc:sldChg>
      <pc:sldChg chg="modSp new mod">
        <pc:chgData name="Michelle Poulsen" userId="2270cefa-6697-4d3f-bc6f-4aafec7d2592" providerId="ADAL" clId="{FE8F7B97-A1EB-45D9-9E79-3413A1FD9658}" dt="2025-09-02T02:52:10.848" v="1847" actId="20577"/>
        <pc:sldMkLst>
          <pc:docMk/>
          <pc:sldMk cId="3192462134" sldId="429"/>
        </pc:sldMkLst>
        <pc:spChg chg="mod">
          <ac:chgData name="Michelle Poulsen" userId="2270cefa-6697-4d3f-bc6f-4aafec7d2592" providerId="ADAL" clId="{FE8F7B97-A1EB-45D9-9E79-3413A1FD9658}" dt="2025-09-02T02:52:10.848" v="1847" actId="20577"/>
          <ac:spMkLst>
            <pc:docMk/>
            <pc:sldMk cId="3192462134" sldId="429"/>
            <ac:spMk id="2" creationId="{089B801E-136D-F646-0F26-F4BFDA59010B}"/>
          </ac:spMkLst>
        </pc:spChg>
        <pc:spChg chg="mod">
          <ac:chgData name="Michelle Poulsen" userId="2270cefa-6697-4d3f-bc6f-4aafec7d2592" providerId="ADAL" clId="{FE8F7B97-A1EB-45D9-9E79-3413A1FD9658}" dt="2025-09-02T02:30:52.378" v="1060" actId="207"/>
          <ac:spMkLst>
            <pc:docMk/>
            <pc:sldMk cId="3192462134" sldId="429"/>
            <ac:spMk id="3" creationId="{96D778D7-F951-B034-F78D-FA0AC7C36E38}"/>
          </ac:spMkLst>
        </pc:spChg>
      </pc:sldChg>
      <pc:sldChg chg="modSp new del mod">
        <pc:chgData name="Michelle Poulsen" userId="2270cefa-6697-4d3f-bc6f-4aafec7d2592" providerId="ADAL" clId="{FE8F7B97-A1EB-45D9-9E79-3413A1FD9658}" dt="2025-09-02T02:05:33.885" v="979" actId="47"/>
        <pc:sldMkLst>
          <pc:docMk/>
          <pc:sldMk cId="1262285911" sldId="430"/>
        </pc:sldMkLst>
        <pc:spChg chg="mod">
          <ac:chgData name="Michelle Poulsen" userId="2270cefa-6697-4d3f-bc6f-4aafec7d2592" providerId="ADAL" clId="{FE8F7B97-A1EB-45D9-9E79-3413A1FD9658}" dt="2025-09-02T02:00:32.048" v="890" actId="14100"/>
          <ac:spMkLst>
            <pc:docMk/>
            <pc:sldMk cId="1262285911" sldId="430"/>
            <ac:spMk id="3" creationId="{E918EDC9-783C-C26F-36E8-FCBC39CBA52B}"/>
          </ac:spMkLst>
        </pc:spChg>
      </pc:sldChg>
      <pc:sldChg chg="delSp modSp new mod">
        <pc:chgData name="Michelle Poulsen" userId="2270cefa-6697-4d3f-bc6f-4aafec7d2592" providerId="ADAL" clId="{FE8F7B97-A1EB-45D9-9E79-3413A1FD9658}" dt="2025-09-02T02:12:52.671" v="1022" actId="20577"/>
        <pc:sldMkLst>
          <pc:docMk/>
          <pc:sldMk cId="2239133000" sldId="431"/>
        </pc:sldMkLst>
        <pc:spChg chg="mod">
          <ac:chgData name="Michelle Poulsen" userId="2270cefa-6697-4d3f-bc6f-4aafec7d2592" providerId="ADAL" clId="{FE8F7B97-A1EB-45D9-9E79-3413A1FD9658}" dt="2025-09-02T02:05:15.868" v="977" actId="113"/>
          <ac:spMkLst>
            <pc:docMk/>
            <pc:sldMk cId="2239133000" sldId="431"/>
            <ac:spMk id="2" creationId="{CCDE017D-DDE0-49E3-C05B-6C2A31783F39}"/>
          </ac:spMkLst>
        </pc:spChg>
        <pc:spChg chg="del">
          <ac:chgData name="Michelle Poulsen" userId="2270cefa-6697-4d3f-bc6f-4aafec7d2592" providerId="ADAL" clId="{FE8F7B97-A1EB-45D9-9E79-3413A1FD9658}" dt="2025-09-02T02:00:54.844" v="892" actId="478"/>
          <ac:spMkLst>
            <pc:docMk/>
            <pc:sldMk cId="2239133000" sldId="431"/>
            <ac:spMk id="3" creationId="{BEA9AF56-4792-3AC0-0107-280EA552BA77}"/>
          </ac:spMkLst>
        </pc:spChg>
        <pc:spChg chg="mod">
          <ac:chgData name="Michelle Poulsen" userId="2270cefa-6697-4d3f-bc6f-4aafec7d2592" providerId="ADAL" clId="{FE8F7B97-A1EB-45D9-9E79-3413A1FD9658}" dt="2025-09-02T02:12:52.671" v="1022" actId="20577"/>
          <ac:spMkLst>
            <pc:docMk/>
            <pc:sldMk cId="2239133000" sldId="431"/>
            <ac:spMk id="4" creationId="{845389C5-2CD2-7EAD-27FA-B1D808D1CA3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BEDD12-BCD5-485B-BCBC-34BB01D7923C}" type="datetimeFigureOut">
              <a:rPr lang="en-US" smtClean="0"/>
              <a:t>9/1/2025</a:t>
            </a:fld>
            <a:endParaRPr lang="en-US" dirty="0"/>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C230DF-5933-439D-898F-38E9AC9BA688}" type="slidenum">
              <a:rPr lang="en-US" smtClean="0"/>
              <a:t>‹#›</a:t>
            </a:fld>
            <a:endParaRPr lang="en-US" dirty="0"/>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9/1/2025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Slide 16- replacing varied terms with more consistent language that reaffirms causative significance as the correct test </a:t>
            </a:r>
          </a:p>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16</a:t>
            </a:fld>
            <a:endParaRPr lang="en-US" dirty="0"/>
          </a:p>
        </p:txBody>
      </p:sp>
    </p:spTree>
    <p:extLst>
      <p:ext uri="{BB962C8B-B14F-4D97-AF65-F5344CB8AC3E}">
        <p14:creationId xmlns:p14="http://schemas.microsoft.com/office/powerpoint/2010/main" val="33408691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Slide 17- this is another addition – reiterating need to consider interaction of risk factors and individual characteristics</a:t>
            </a:r>
          </a:p>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17</a:t>
            </a:fld>
            <a:endParaRPr lang="en-US" dirty="0"/>
          </a:p>
        </p:txBody>
      </p:sp>
    </p:spTree>
    <p:extLst>
      <p:ext uri="{BB962C8B-B14F-4D97-AF65-F5344CB8AC3E}">
        <p14:creationId xmlns:p14="http://schemas.microsoft.com/office/powerpoint/2010/main" val="16275037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Slide 18- amending language to reflect policy amendments and promote consistency between S.134 and S.136.</a:t>
            </a:r>
          </a:p>
          <a:p>
            <a:r>
              <a:rPr lang="en-US" sz="1200" kern="1200" dirty="0">
                <a:solidFill>
                  <a:schemeClr val="tx1"/>
                </a:solidFill>
                <a:effectLst/>
                <a:latin typeface="+mn-lt"/>
                <a:ea typeface="+mn-ea"/>
                <a:cs typeface="+mn-cs"/>
              </a:rPr>
              <a:t>-also cut the example of carpal tunnel, and removed language about work “bringing symptoms to light”</a:t>
            </a:r>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18</a:t>
            </a:fld>
            <a:endParaRPr lang="en-US" dirty="0"/>
          </a:p>
        </p:txBody>
      </p:sp>
    </p:spTree>
    <p:extLst>
      <p:ext uri="{BB962C8B-B14F-4D97-AF65-F5344CB8AC3E}">
        <p14:creationId xmlns:p14="http://schemas.microsoft.com/office/powerpoint/2010/main" val="28133288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20</a:t>
            </a:fld>
            <a:endParaRPr lang="en-US" dirty="0"/>
          </a:p>
        </p:txBody>
      </p:sp>
    </p:spTree>
    <p:extLst>
      <p:ext uri="{BB962C8B-B14F-4D97-AF65-F5344CB8AC3E}">
        <p14:creationId xmlns:p14="http://schemas.microsoft.com/office/powerpoint/2010/main" val="634596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3113416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Petrie #36- require relevant prevention-related risk factor analysis data from the workplace under the </a:t>
            </a:r>
            <a:r>
              <a:rPr lang="en-US" sz="1200" i="1" kern="1200" dirty="0">
                <a:solidFill>
                  <a:schemeClr val="tx1"/>
                </a:solidFill>
                <a:effectLst/>
                <a:latin typeface="+mn-lt"/>
                <a:ea typeface="+mn-ea"/>
                <a:cs typeface="+mn-cs"/>
              </a:rPr>
              <a:t>OHSR </a:t>
            </a:r>
            <a:r>
              <a:rPr lang="en-US" sz="1200" kern="1200" dirty="0">
                <a:solidFill>
                  <a:schemeClr val="tx1"/>
                </a:solidFill>
                <a:effectLst/>
                <a:latin typeface="+mn-lt"/>
                <a:ea typeface="+mn-ea"/>
                <a:cs typeface="+mn-cs"/>
              </a:rPr>
              <a:t>requirements and guidelines be considered in the adjudication of ASTD claims for compensation.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#37 - WorkSafeBC consider developing an ASTD policy specific to the risk factors reflected in the MSI Requirements and related guidelines from workers with intense typing, keyboarding and mousing tasks are often denied because WorkSafeBC considers a single risk factor, like repetition, cannot result in an injury. Yet this is inconsistent with how WorkSafeBC addresses MSI issues for computer use under the </a:t>
            </a:r>
            <a:r>
              <a:rPr lang="en-US" sz="1200" i="1" kern="1200" dirty="0">
                <a:solidFill>
                  <a:schemeClr val="tx1"/>
                </a:solidFill>
                <a:effectLst/>
                <a:latin typeface="+mn-lt"/>
                <a:ea typeface="+mn-ea"/>
                <a:cs typeface="+mn-cs"/>
              </a:rPr>
              <a:t>OHSR </a:t>
            </a:r>
            <a:r>
              <a:rPr lang="en-US" sz="1200" kern="1200" dirty="0">
                <a:solidFill>
                  <a:schemeClr val="tx1"/>
                </a:solidFill>
                <a:effectLst/>
                <a:latin typeface="+mn-lt"/>
                <a:ea typeface="+mn-ea"/>
                <a:cs typeface="+mn-cs"/>
              </a:rPr>
              <a:t>and guidelines.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New Directions</a:t>
            </a:r>
          </a:p>
          <a:p>
            <a:r>
              <a:rPr lang="en-US" sz="1200" kern="1200" dirty="0">
                <a:solidFill>
                  <a:schemeClr val="tx1"/>
                </a:solidFill>
                <a:effectLst/>
                <a:latin typeface="+mn-lt"/>
                <a:ea typeface="+mn-ea"/>
                <a:cs typeface="+mn-cs"/>
              </a:rPr>
              <a:t>The report notes stakeholders raised concerns about ASTD policy and practice, including that women are at greater risk for ASTD-type injuries because employment risk factors for women are different and have lower thresholds. Applying non-gendered risk factors that do not account for gender differences creates a bias against women.</a:t>
            </a:r>
          </a:p>
          <a:p>
            <a:r>
              <a:rPr lang="en-US" sz="1200" kern="1200" dirty="0">
                <a:solidFill>
                  <a:schemeClr val="tx1"/>
                </a:solidFill>
                <a:effectLst/>
                <a:latin typeface="+mn-lt"/>
                <a:ea typeface="+mn-ea"/>
                <a:cs typeface="+mn-cs"/>
              </a:rPr>
              <a:t>The report also recommends WorkSafeBC develop policy and practice to integrate its prevention and compensation approaches.</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3295506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Seconf</a:t>
            </a:r>
            <a:r>
              <a:rPr lang="en-US" dirty="0"/>
              <a:t> paragraph- not in the draft policy we received, but similar language to a section removed in the next policy item</a:t>
            </a:r>
          </a:p>
        </p:txBody>
      </p:sp>
      <p:sp>
        <p:nvSpPr>
          <p:cNvPr id="4" name="Slide Number Placeholder 3"/>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2905216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struck out section that has similar wording to the addition on the prior slide- </a:t>
            </a:r>
          </a:p>
        </p:txBody>
      </p:sp>
      <p:sp>
        <p:nvSpPr>
          <p:cNvPr id="4" name="Slide Number Placeholder 3"/>
          <p:cNvSpPr>
            <a:spLocks noGrp="1"/>
          </p:cNvSpPr>
          <p:nvPr>
            <p:ph type="sldNum" sz="quarter" idx="5"/>
          </p:nvPr>
        </p:nvSpPr>
        <p:spPr/>
        <p:txBody>
          <a:bodyPr/>
          <a:lstStyle/>
          <a:p>
            <a:fld id="{A89C7E07-3C67-C64C-8DA0-0404F6303970}" type="slidenum">
              <a:rPr lang="en-US" smtClean="0"/>
              <a:t>9</a:t>
            </a:fld>
            <a:endParaRPr lang="en-US" dirty="0"/>
          </a:p>
        </p:txBody>
      </p:sp>
    </p:spTree>
    <p:extLst>
      <p:ext uri="{BB962C8B-B14F-4D97-AF65-F5344CB8AC3E}">
        <p14:creationId xmlns:p14="http://schemas.microsoft.com/office/powerpoint/2010/main" val="597229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change indicates the numbers provided in policy should be interpreted in a flexible manner, and is consistent with similar decision-maker discretion in the policy’s guidance of other Schedule 1 terms and phrases. The word “generally” provides decisionmakers with discretion to consider the particular circumstances and exercise judgment according to the merits and justice of the case.56</a:t>
            </a:r>
          </a:p>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10</a:t>
            </a:fld>
            <a:endParaRPr lang="en-US" dirty="0"/>
          </a:p>
        </p:txBody>
      </p:sp>
    </p:spTree>
    <p:extLst>
      <p:ext uri="{BB962C8B-B14F-4D97-AF65-F5344CB8AC3E}">
        <p14:creationId xmlns:p14="http://schemas.microsoft.com/office/powerpoint/2010/main" val="5084838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proposed policy amendments would enhance awareness of and reinforce the correct approach to determining work causation for ASTDs and what causative significance means. This would increase consistency in decision-making and may lead to an increase in the number of claims accepted for ASTDs, which would increase related costs.</a:t>
            </a:r>
          </a:p>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13</a:t>
            </a:fld>
            <a:endParaRPr lang="en-US" dirty="0"/>
          </a:p>
        </p:txBody>
      </p:sp>
    </p:spTree>
    <p:extLst>
      <p:ext uri="{BB962C8B-B14F-4D97-AF65-F5344CB8AC3E}">
        <p14:creationId xmlns:p14="http://schemas.microsoft.com/office/powerpoint/2010/main" val="22602588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you may find online- not yet properly posted.</a:t>
            </a:r>
          </a:p>
        </p:txBody>
      </p:sp>
      <p:sp>
        <p:nvSpPr>
          <p:cNvPr id="4" name="Slide Number Placeholder 3"/>
          <p:cNvSpPr>
            <a:spLocks noGrp="1"/>
          </p:cNvSpPr>
          <p:nvPr>
            <p:ph type="sldNum" sz="quarter" idx="5"/>
          </p:nvPr>
        </p:nvSpPr>
        <p:spPr/>
        <p:txBody>
          <a:bodyPr/>
          <a:lstStyle/>
          <a:p>
            <a:fld id="{A89C7E07-3C67-C64C-8DA0-0404F6303970}" type="slidenum">
              <a:rPr lang="en-US" smtClean="0"/>
              <a:t>14</a:t>
            </a:fld>
            <a:endParaRPr lang="en-US" dirty="0"/>
          </a:p>
        </p:txBody>
      </p:sp>
    </p:spTree>
    <p:extLst>
      <p:ext uri="{BB962C8B-B14F-4D97-AF65-F5344CB8AC3E}">
        <p14:creationId xmlns:p14="http://schemas.microsoft.com/office/powerpoint/2010/main" val="2386183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Slide 15- these paragraphs are additions. They emphasize that if the claim does not meet all the criteria for schedule 1 rebuttable presumption, there is no presumption. Reiterating no presumption for ASTDs recognized by regulation. </a:t>
            </a:r>
          </a:p>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15</a:t>
            </a:fld>
            <a:endParaRPr lang="en-US" dirty="0"/>
          </a:p>
        </p:txBody>
      </p:sp>
    </p:spTree>
    <p:extLst>
      <p:ext uri="{BB962C8B-B14F-4D97-AF65-F5344CB8AC3E}">
        <p14:creationId xmlns:p14="http://schemas.microsoft.com/office/powerpoint/2010/main" val="647023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dirty="0">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D9D6-2977-ABCD-FDF8-51AFA5064E54}"/>
              </a:ext>
            </a:extLst>
          </p:cNvPr>
          <p:cNvSpPr>
            <a:spLocks noGrp="1"/>
          </p:cNvSpPr>
          <p:nvPr>
            <p:ph type="ctrTitle"/>
          </p:nvPr>
        </p:nvSpPr>
        <p:spPr>
          <a:xfrm>
            <a:off x="2610853" y="704850"/>
            <a:ext cx="9390647" cy="2579771"/>
          </a:xfrm>
        </p:spPr>
        <p:txBody>
          <a:bodyPr/>
          <a:lstStyle/>
          <a:p>
            <a:r>
              <a:rPr lang="en-US" b="0" dirty="0"/>
              <a:t>2025 ASTD Policy Amendments and </a:t>
            </a:r>
            <a:br>
              <a:rPr lang="en-US" b="0" dirty="0"/>
            </a:br>
            <a:r>
              <a:rPr lang="en-US" b="0" dirty="0"/>
              <a:t>Updated Practice Directive</a:t>
            </a:r>
          </a:p>
        </p:txBody>
      </p:sp>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05DB9-E3C2-CF44-FA5A-E854E4C46300}"/>
              </a:ext>
            </a:extLst>
          </p:cNvPr>
          <p:cNvSpPr>
            <a:spLocks noGrp="1"/>
          </p:cNvSpPr>
          <p:nvPr>
            <p:ph type="title"/>
          </p:nvPr>
        </p:nvSpPr>
        <p:spPr>
          <a:xfrm>
            <a:off x="594360" y="-304800"/>
            <a:ext cx="11159490" cy="2266950"/>
          </a:xfrm>
        </p:spPr>
        <p:txBody>
          <a:bodyPr/>
          <a:lstStyle/>
          <a:p>
            <a:pPr>
              <a:lnSpc>
                <a:spcPct val="100000"/>
              </a:lnSpc>
            </a:pPr>
            <a:r>
              <a:rPr lang="fr-FR" sz="2800" dirty="0">
                <a:latin typeface="+mn-lt"/>
              </a:rPr>
              <a:t>ii. </a:t>
            </a:r>
            <a:r>
              <a:rPr lang="fr-FR" sz="2800" dirty="0" err="1">
                <a:latin typeface="+mn-lt"/>
              </a:rPr>
              <a:t>Significant</a:t>
            </a:r>
            <a:r>
              <a:rPr lang="fr-FR" sz="2800" dirty="0">
                <a:latin typeface="+mn-lt"/>
              </a:rPr>
              <a:t> Flexion, Extension, </a:t>
            </a:r>
            <a:r>
              <a:rPr lang="fr-FR" sz="2800" dirty="0" err="1">
                <a:latin typeface="+mn-lt"/>
              </a:rPr>
              <a:t>Ulnar</a:t>
            </a:r>
            <a:r>
              <a:rPr lang="fr-FR" sz="2800" dirty="0">
                <a:latin typeface="+mn-lt"/>
              </a:rPr>
              <a:t> </a:t>
            </a:r>
            <a:r>
              <a:rPr lang="fr-FR" sz="2800" dirty="0" err="1">
                <a:latin typeface="+mn-lt"/>
              </a:rPr>
              <a:t>Deviation</a:t>
            </a:r>
            <a:r>
              <a:rPr lang="fr-FR" sz="2800" dirty="0">
                <a:latin typeface="+mn-lt"/>
              </a:rPr>
              <a:t> or Radial </a:t>
            </a:r>
            <a:r>
              <a:rPr lang="fr-FR" sz="2800" dirty="0" err="1">
                <a:latin typeface="+mn-lt"/>
              </a:rPr>
              <a:t>Deviation</a:t>
            </a:r>
            <a:br>
              <a:rPr lang="fr-FR" sz="2800" b="0" dirty="0">
                <a:latin typeface="+mn-lt"/>
              </a:rPr>
            </a:br>
            <a:r>
              <a:rPr lang="en-US" sz="2800" b="0" dirty="0">
                <a:latin typeface="+mn-lt"/>
              </a:rPr>
              <a:t>In item 14(1) of Schedule 1, the words “significant flexion, extension, ulnar deviation or radial deviation of the affected hand or wrist” </a:t>
            </a:r>
            <a:r>
              <a:rPr lang="en-US" sz="2800" b="0" dirty="0">
                <a:highlight>
                  <a:srgbClr val="FFFF00"/>
                </a:highlight>
                <a:latin typeface="+mn-lt"/>
              </a:rPr>
              <a:t>generally</a:t>
            </a:r>
            <a:r>
              <a:rPr lang="en-US" sz="2800" b="0" dirty="0">
                <a:latin typeface="+mn-lt"/>
              </a:rPr>
              <a:t> mean:</a:t>
            </a:r>
          </a:p>
        </p:txBody>
      </p:sp>
      <p:sp>
        <p:nvSpPr>
          <p:cNvPr id="3" name="Table Placeholder 2">
            <a:extLst>
              <a:ext uri="{FF2B5EF4-FFF2-40B4-BE49-F238E27FC236}">
                <a16:creationId xmlns:a16="http://schemas.microsoft.com/office/drawing/2014/main" id="{F58837A3-E6DA-4BF7-A03A-0A481AD2AA80}"/>
              </a:ext>
            </a:extLst>
          </p:cNvPr>
          <p:cNvSpPr>
            <a:spLocks noGrp="1"/>
          </p:cNvSpPr>
          <p:nvPr>
            <p:ph type="tbl" sz="quarter" idx="10"/>
          </p:nvPr>
        </p:nvSpPr>
        <p:spPr>
          <a:xfrm>
            <a:off x="276225" y="2223518"/>
            <a:ext cx="11639550" cy="4402553"/>
          </a:xfrm>
        </p:spPr>
        <p:txBody>
          <a:bodyPr/>
          <a:lstStyle/>
          <a:p>
            <a:pPr>
              <a:lnSpc>
                <a:spcPct val="100000"/>
              </a:lnSpc>
            </a:pPr>
            <a:r>
              <a:rPr lang="en-US" dirty="0"/>
              <a:t>moving (or holding) the hand or wrist in greater than </a:t>
            </a:r>
            <a:r>
              <a:rPr lang="en-US" strike="sngStrike" dirty="0"/>
              <a:t>25</a:t>
            </a:r>
            <a:r>
              <a:rPr lang="en-US" dirty="0">
                <a:highlight>
                  <a:srgbClr val="FFFF00"/>
                </a:highlight>
              </a:rPr>
              <a:t>45</a:t>
            </a:r>
            <a:r>
              <a:rPr lang="en-US" dirty="0"/>
              <a:t> degrees of extension from </a:t>
            </a:r>
            <a:r>
              <a:rPr lang="en-US" strike="sngStrike" dirty="0"/>
              <a:t>functional </a:t>
            </a:r>
            <a:r>
              <a:rPr lang="en-US" dirty="0">
                <a:highlight>
                  <a:srgbClr val="FFFF00"/>
                </a:highlight>
              </a:rPr>
              <a:t>anatomical</a:t>
            </a:r>
            <a:r>
              <a:rPr lang="en-US" dirty="0"/>
              <a:t> neutral (</a:t>
            </a:r>
            <a:r>
              <a:rPr lang="en-US" strike="sngStrike" dirty="0"/>
              <a:t>20</a:t>
            </a:r>
            <a:r>
              <a:rPr lang="en-US" dirty="0">
                <a:highlight>
                  <a:srgbClr val="FFFF00"/>
                </a:highlight>
              </a:rPr>
              <a:t>0</a:t>
            </a:r>
            <a:r>
              <a:rPr lang="en-US" dirty="0"/>
              <a:t> degrees</a:t>
            </a:r>
            <a:r>
              <a:rPr lang="en-US" strike="sngStrike" dirty="0"/>
              <a:t> from anatomical neutral</a:t>
            </a:r>
            <a:r>
              <a:rPr lang="en-US" dirty="0"/>
              <a:t>);</a:t>
            </a:r>
          </a:p>
          <a:p>
            <a:pPr>
              <a:lnSpc>
                <a:spcPct val="100000"/>
              </a:lnSpc>
            </a:pPr>
            <a:r>
              <a:rPr lang="en-US" dirty="0"/>
              <a:t>ii. Sustained Abduction or Flexion of the Shoulder Joint in items 13(2) and 14(2) of Schedule 1, the words “sustained abduction or flexion of the shoulder joint” mean that the shoulder joint is held in a static position of abduction or flexion greater than 60º. </a:t>
            </a:r>
            <a:r>
              <a:rPr lang="en-US" dirty="0">
                <a:highlight>
                  <a:srgbClr val="FFFF00"/>
                </a:highlight>
              </a:rPr>
              <a:t>Generally, t</a:t>
            </a:r>
            <a:r>
              <a:rPr lang="en-US" dirty="0"/>
              <a:t>he greatest pressure is placed on the shoulder bursa when there is between 60º and 120º of abduction or flexion (0º being when the arm is straight down by the side of the torso).</a:t>
            </a:r>
          </a:p>
        </p:txBody>
      </p:sp>
    </p:spTree>
    <p:extLst>
      <p:ext uri="{BB962C8B-B14F-4D97-AF65-F5344CB8AC3E}">
        <p14:creationId xmlns:p14="http://schemas.microsoft.com/office/powerpoint/2010/main" val="1935130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307D0F39-2237-A528-1B28-DAD98C4CADE7}"/>
              </a:ext>
            </a:extLst>
          </p:cNvPr>
          <p:cNvSpPr>
            <a:spLocks noGrp="1"/>
          </p:cNvSpPr>
          <p:nvPr>
            <p:ph type="tbl" sz="quarter" idx="10"/>
          </p:nvPr>
        </p:nvSpPr>
        <p:spPr>
          <a:xfrm>
            <a:off x="594360" y="2286000"/>
            <a:ext cx="10972800" cy="4152900"/>
          </a:xfrm>
        </p:spPr>
        <p:txBody>
          <a:bodyPr/>
          <a:lstStyle/>
          <a:p>
            <a:pPr marL="0" indent="0">
              <a:buNone/>
            </a:pPr>
            <a:r>
              <a:rPr lang="en-US" b="1" dirty="0"/>
              <a:t>ii. Aggravation of a Disease</a:t>
            </a:r>
            <a:endParaRPr lang="en-US" dirty="0"/>
          </a:p>
          <a:p>
            <a:pPr marL="0" indent="0">
              <a:buNone/>
            </a:pPr>
            <a:r>
              <a:rPr lang="en-US" dirty="0"/>
              <a:t>Evidence that the pre-existing disease has been </a:t>
            </a:r>
            <a:r>
              <a:rPr lang="en-US" strike="sngStrike" dirty="0"/>
              <a:t>significantly</a:t>
            </a:r>
            <a:r>
              <a:rPr lang="en-US" dirty="0"/>
              <a:t> accelerated, activated, or advanced more quickly than would have occurred in the absence of the work activity, </a:t>
            </a:r>
            <a:r>
              <a:rPr lang="en-US" dirty="0">
                <a:highlight>
                  <a:srgbClr val="FFFF00"/>
                </a:highlight>
              </a:rPr>
              <a:t>may be </a:t>
            </a:r>
            <a:r>
              <a:rPr lang="en-US" strike="sngStrike" dirty="0"/>
              <a:t>is</a:t>
            </a:r>
            <a:r>
              <a:rPr lang="en-US" dirty="0"/>
              <a:t> confirmation </a:t>
            </a:r>
            <a:r>
              <a:rPr lang="en-US" dirty="0">
                <a:highlight>
                  <a:srgbClr val="FFFF00"/>
                </a:highlight>
              </a:rPr>
              <a:t>that the aggravation resulted from the employment activity </a:t>
            </a:r>
            <a:r>
              <a:rPr lang="en-US" strike="sngStrike" dirty="0"/>
              <a:t>a compensable aggravation has resulted from the work</a:t>
            </a:r>
            <a:r>
              <a:rPr lang="en-US" dirty="0"/>
              <a:t>.</a:t>
            </a:r>
          </a:p>
          <a:p>
            <a:pPr marL="457200" indent="-457200"/>
            <a:r>
              <a:rPr lang="en-US" dirty="0"/>
              <a:t>The language about work activities drawing a pre-existing condition to the worker’s attention have been deleted.</a:t>
            </a:r>
          </a:p>
        </p:txBody>
      </p:sp>
      <p:sp>
        <p:nvSpPr>
          <p:cNvPr id="5" name="Title 4">
            <a:extLst>
              <a:ext uri="{FF2B5EF4-FFF2-40B4-BE49-F238E27FC236}">
                <a16:creationId xmlns:a16="http://schemas.microsoft.com/office/drawing/2014/main" id="{B4BC4EB2-69C2-F789-E6A6-FEFAC7EDBFE4}"/>
              </a:ext>
            </a:extLst>
          </p:cNvPr>
          <p:cNvSpPr>
            <a:spLocks noGrp="1"/>
          </p:cNvSpPr>
          <p:nvPr>
            <p:ph type="title"/>
          </p:nvPr>
        </p:nvSpPr>
        <p:spPr>
          <a:xfrm>
            <a:off x="594360" y="869151"/>
            <a:ext cx="10972800" cy="712000"/>
          </a:xfrm>
        </p:spPr>
        <p:txBody>
          <a:bodyPr/>
          <a:lstStyle/>
          <a:p>
            <a:r>
              <a:rPr lang="en-US" sz="2800" b="0" dirty="0"/>
              <a:t>Establishing Work Causation ITEM: C4-25.20</a:t>
            </a:r>
            <a:endParaRPr lang="en-US" sz="2800" dirty="0"/>
          </a:p>
        </p:txBody>
      </p:sp>
    </p:spTree>
    <p:extLst>
      <p:ext uri="{BB962C8B-B14F-4D97-AF65-F5344CB8AC3E}">
        <p14:creationId xmlns:p14="http://schemas.microsoft.com/office/powerpoint/2010/main" val="3165540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ACE2D-136D-32CC-8A02-FE736C191E8A}"/>
              </a:ext>
            </a:extLst>
          </p:cNvPr>
          <p:cNvSpPr>
            <a:spLocks noGrp="1"/>
          </p:cNvSpPr>
          <p:nvPr>
            <p:ph type="title"/>
          </p:nvPr>
        </p:nvSpPr>
        <p:spPr/>
        <p:txBody>
          <a:bodyPr/>
          <a:lstStyle/>
          <a:p>
            <a:r>
              <a:rPr lang="en-US" sz="2800" b="0" dirty="0"/>
              <a:t>Respiratory Diseases ITEM: C4-29.00</a:t>
            </a:r>
            <a:endParaRPr lang="en-US" sz="2800" dirty="0"/>
          </a:p>
        </p:txBody>
      </p:sp>
      <p:sp>
        <p:nvSpPr>
          <p:cNvPr id="3" name="Table Placeholder 2">
            <a:extLst>
              <a:ext uri="{FF2B5EF4-FFF2-40B4-BE49-F238E27FC236}">
                <a16:creationId xmlns:a16="http://schemas.microsoft.com/office/drawing/2014/main" id="{978387C6-9A0C-AB5E-93E6-20A7D5B4DE78}"/>
              </a:ext>
            </a:extLst>
          </p:cNvPr>
          <p:cNvSpPr>
            <a:spLocks noGrp="1"/>
          </p:cNvSpPr>
          <p:nvPr>
            <p:ph type="tbl" sz="quarter" idx="10"/>
          </p:nvPr>
        </p:nvSpPr>
        <p:spPr/>
        <p:txBody>
          <a:bodyPr/>
          <a:lstStyle/>
          <a:p>
            <a:pPr marL="0" indent="0">
              <a:buNone/>
            </a:pPr>
            <a:r>
              <a:rPr lang="en-US" b="1" dirty="0"/>
              <a:t>ii. Pre-Existing Asthma Condition</a:t>
            </a:r>
          </a:p>
          <a:p>
            <a:pPr marL="0" indent="0">
              <a:buNone/>
            </a:pPr>
            <a:r>
              <a:rPr lang="en-US" dirty="0"/>
              <a:t>A pre-existing asthma condition is not compensable unless </a:t>
            </a:r>
            <a:r>
              <a:rPr lang="en-US" strike="sngStrike" dirty="0"/>
              <a:t>such underlying condition</a:t>
            </a:r>
            <a:r>
              <a:rPr lang="en-US" strike="sngStrike" dirty="0">
                <a:highlight>
                  <a:srgbClr val="FFFF00"/>
                </a:highlight>
              </a:rPr>
              <a:t> </a:t>
            </a:r>
            <a:r>
              <a:rPr lang="en-US" dirty="0">
                <a:highlight>
                  <a:srgbClr val="FFFF00"/>
                </a:highlight>
              </a:rPr>
              <a:t>it </a:t>
            </a:r>
            <a:r>
              <a:rPr lang="en-US" dirty="0"/>
              <a:t>has been </a:t>
            </a:r>
            <a:r>
              <a:rPr lang="en-US" strike="sngStrike" dirty="0"/>
              <a:t>significantly </a:t>
            </a:r>
            <a:r>
              <a:rPr lang="en-US" dirty="0"/>
              <a:t>aggravated by an occupational exposure (i.e. </a:t>
            </a:r>
            <a:r>
              <a:rPr lang="en-US" dirty="0" err="1">
                <a:highlight>
                  <a:srgbClr val="FFFF00"/>
                </a:highlight>
              </a:rPr>
              <a:t>accelerated,</a:t>
            </a:r>
            <a:r>
              <a:rPr lang="en-US" dirty="0" err="1"/>
              <a:t>activated</a:t>
            </a:r>
            <a:r>
              <a:rPr lang="en-US" dirty="0"/>
              <a:t>, or </a:t>
            </a:r>
            <a:r>
              <a:rPr lang="en-US" strike="sngStrike" dirty="0"/>
              <a:t>accelerated </a:t>
            </a:r>
            <a:r>
              <a:rPr lang="en-US" dirty="0">
                <a:highlight>
                  <a:srgbClr val="FFFF00"/>
                </a:highlight>
              </a:rPr>
              <a:t>advanced more quickly than would have occurred in the absence </a:t>
            </a:r>
            <a:r>
              <a:rPr lang="en-US" dirty="0" err="1">
                <a:highlight>
                  <a:srgbClr val="FFFF00"/>
                </a:highlight>
              </a:rPr>
              <a:t>of</a:t>
            </a:r>
            <a:r>
              <a:rPr lang="en-US" strike="sngStrike" dirty="0" err="1"/>
              <a:t>by</a:t>
            </a:r>
            <a:r>
              <a:rPr lang="en-US" dirty="0"/>
              <a:t> an occupational exposure</a:t>
            </a:r>
            <a:r>
              <a:rPr lang="en-US" dirty="0">
                <a:highlight>
                  <a:srgbClr val="FFFF00"/>
                </a:highlight>
              </a:rPr>
              <a:t>)</a:t>
            </a:r>
            <a:r>
              <a:rPr lang="en-US" dirty="0"/>
              <a:t>.</a:t>
            </a:r>
          </a:p>
        </p:txBody>
      </p:sp>
    </p:spTree>
    <p:extLst>
      <p:ext uri="{BB962C8B-B14F-4D97-AF65-F5344CB8AC3E}">
        <p14:creationId xmlns:p14="http://schemas.microsoft.com/office/powerpoint/2010/main" val="2729229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ACC6D-C1E1-6AD0-59FC-0E5D4322C8CF}"/>
              </a:ext>
            </a:extLst>
          </p:cNvPr>
          <p:cNvSpPr>
            <a:spLocks noGrp="1"/>
          </p:cNvSpPr>
          <p:nvPr>
            <p:ph type="title"/>
          </p:nvPr>
        </p:nvSpPr>
        <p:spPr/>
        <p:txBody>
          <a:bodyPr/>
          <a:lstStyle/>
          <a:p>
            <a:r>
              <a:rPr lang="en-US" sz="2800" b="0" dirty="0"/>
              <a:t>Other Matters ITEM: C4-32.00</a:t>
            </a:r>
          </a:p>
        </p:txBody>
      </p:sp>
      <p:sp>
        <p:nvSpPr>
          <p:cNvPr id="3" name="Table Placeholder 2">
            <a:extLst>
              <a:ext uri="{FF2B5EF4-FFF2-40B4-BE49-F238E27FC236}">
                <a16:creationId xmlns:a16="http://schemas.microsoft.com/office/drawing/2014/main" id="{97E126E9-AD1B-0385-BF6C-57783A245982}"/>
              </a:ext>
            </a:extLst>
          </p:cNvPr>
          <p:cNvSpPr>
            <a:spLocks noGrp="1"/>
          </p:cNvSpPr>
          <p:nvPr>
            <p:ph type="tbl" sz="quarter" idx="10"/>
          </p:nvPr>
        </p:nvSpPr>
        <p:spPr/>
        <p:txBody>
          <a:bodyPr/>
          <a:lstStyle/>
          <a:p>
            <a:pPr marL="0" indent="0">
              <a:buNone/>
            </a:pPr>
            <a:r>
              <a:rPr lang="en-US" dirty="0"/>
              <a:t>2. Pre-existing Contact Dermatitis Condition</a:t>
            </a:r>
          </a:p>
          <a:p>
            <a:pPr marL="0" indent="0">
              <a:buNone/>
            </a:pPr>
            <a:r>
              <a:rPr lang="en-US" dirty="0"/>
              <a:t>A pre-existing contact dermatitis condition is not compensable unless </a:t>
            </a:r>
            <a:r>
              <a:rPr lang="en-US" strike="sngStrike" dirty="0"/>
              <a:t>such underlying </a:t>
            </a:r>
            <a:r>
              <a:rPr lang="en-US" strike="sngStrike" dirty="0" err="1"/>
              <a:t>condition</a:t>
            </a:r>
            <a:r>
              <a:rPr lang="en-US" dirty="0" err="1">
                <a:highlight>
                  <a:srgbClr val="FFFF00"/>
                </a:highlight>
              </a:rPr>
              <a:t>it</a:t>
            </a:r>
            <a:r>
              <a:rPr lang="en-US" dirty="0"/>
              <a:t> has been</a:t>
            </a:r>
            <a:r>
              <a:rPr lang="en-US" strike="sngStrike" dirty="0"/>
              <a:t> significantly </a:t>
            </a:r>
            <a:r>
              <a:rPr lang="en-US" dirty="0"/>
              <a:t>aggravated </a:t>
            </a:r>
            <a:r>
              <a:rPr lang="en-US" dirty="0">
                <a:highlight>
                  <a:srgbClr val="FFFF00"/>
                </a:highlight>
              </a:rPr>
              <a:t>by an occupational exposure (i.e. accelerated</a:t>
            </a:r>
            <a:r>
              <a:rPr lang="en-US" dirty="0"/>
              <a:t>, activated, or accelerated </a:t>
            </a:r>
            <a:r>
              <a:rPr lang="en-US" strike="sngStrike" dirty="0">
                <a:highlight>
                  <a:srgbClr val="FFFF00"/>
                </a:highlight>
              </a:rPr>
              <a:t>advanced </a:t>
            </a:r>
            <a:r>
              <a:rPr lang="en-US" dirty="0">
                <a:highlight>
                  <a:srgbClr val="FFFF00"/>
                </a:highlight>
              </a:rPr>
              <a:t>more quickly than would have occurred in the absence </a:t>
            </a:r>
            <a:r>
              <a:rPr lang="en-US" dirty="0" err="1">
                <a:highlight>
                  <a:srgbClr val="FFFF00"/>
                </a:highlight>
              </a:rPr>
              <a:t>of</a:t>
            </a:r>
            <a:r>
              <a:rPr lang="en-US" strike="sngStrike" dirty="0" err="1"/>
              <a:t>by</a:t>
            </a:r>
            <a:r>
              <a:rPr lang="en-US" dirty="0"/>
              <a:t> an occupational exposure).</a:t>
            </a:r>
          </a:p>
        </p:txBody>
      </p:sp>
    </p:spTree>
    <p:extLst>
      <p:ext uri="{BB962C8B-B14F-4D97-AF65-F5344CB8AC3E}">
        <p14:creationId xmlns:p14="http://schemas.microsoft.com/office/powerpoint/2010/main" val="2655556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346ED-721D-85EE-2F1B-A31D0912DE29}"/>
              </a:ext>
            </a:extLst>
          </p:cNvPr>
          <p:cNvSpPr>
            <a:spLocks noGrp="1"/>
          </p:cNvSpPr>
          <p:nvPr>
            <p:ph type="title"/>
          </p:nvPr>
        </p:nvSpPr>
        <p:spPr>
          <a:xfrm>
            <a:off x="594360" y="278129"/>
            <a:ext cx="9778365" cy="1494596"/>
          </a:xfrm>
        </p:spPr>
        <p:txBody>
          <a:bodyPr/>
          <a:lstStyle/>
          <a:p>
            <a:r>
              <a:rPr lang="en-US" dirty="0"/>
              <a:t>Where is the Practice Directive? </a:t>
            </a:r>
          </a:p>
        </p:txBody>
      </p:sp>
      <p:pic>
        <p:nvPicPr>
          <p:cNvPr id="12" name="Content Placeholder 11" descr="A screenshot of a computer&#10;&#10;AI-generated content may be incorrect.">
            <a:extLst>
              <a:ext uri="{FF2B5EF4-FFF2-40B4-BE49-F238E27FC236}">
                <a16:creationId xmlns:a16="http://schemas.microsoft.com/office/drawing/2014/main" id="{9C1C5236-AF92-74CB-08B1-3699CD8EFB6E}"/>
              </a:ext>
            </a:extLst>
          </p:cNvPr>
          <p:cNvPicPr>
            <a:picLocks noGrp="1" noChangeAspect="1"/>
          </p:cNvPicPr>
          <p:nvPr>
            <p:ph sz="quarter" idx="16"/>
          </p:nvPr>
        </p:nvPicPr>
        <p:blipFill>
          <a:blip r:embed="rId3">
            <a:extLst>
              <a:ext uri="{28A0092B-C50C-407E-A947-70E740481C1C}">
                <a14:useLocalDpi xmlns:a14="http://schemas.microsoft.com/office/drawing/2010/main" val="0"/>
              </a:ext>
            </a:extLst>
          </a:blip>
          <a:stretch>
            <a:fillRect/>
          </a:stretch>
        </p:blipFill>
        <p:spPr>
          <a:xfrm>
            <a:off x="6096000" y="2170170"/>
            <a:ext cx="5558924" cy="3017587"/>
          </a:xfrm>
        </p:spPr>
      </p:pic>
      <p:pic>
        <p:nvPicPr>
          <p:cNvPr id="10" name="Content Placeholder 9" descr="A screenshot of a medical information&#10;&#10;AI-generated content may be incorrect.">
            <a:extLst>
              <a:ext uri="{FF2B5EF4-FFF2-40B4-BE49-F238E27FC236}">
                <a16:creationId xmlns:a16="http://schemas.microsoft.com/office/drawing/2014/main" id="{A4644DD4-13BF-F4FE-71ED-9782C827829F}"/>
              </a:ext>
            </a:extLst>
          </p:cNvPr>
          <p:cNvPicPr>
            <a:picLocks noGrp="1" noChangeAspect="1"/>
          </p:cNvPicPr>
          <p:nvPr>
            <p:ph sz="quarter" idx="15"/>
          </p:nvPr>
        </p:nvPicPr>
        <p:blipFill>
          <a:blip r:embed="rId4">
            <a:extLst>
              <a:ext uri="{28A0092B-C50C-407E-A947-70E740481C1C}">
                <a14:useLocalDpi xmlns:a14="http://schemas.microsoft.com/office/drawing/2010/main" val="0"/>
              </a:ext>
            </a:extLst>
          </a:blip>
          <a:stretch>
            <a:fillRect/>
          </a:stretch>
        </p:blipFill>
        <p:spPr>
          <a:xfrm>
            <a:off x="104792" y="2170170"/>
            <a:ext cx="5777106" cy="2903287"/>
          </a:xfrm>
        </p:spPr>
      </p:pic>
    </p:spTree>
    <p:extLst>
      <p:ext uri="{BB962C8B-B14F-4D97-AF65-F5344CB8AC3E}">
        <p14:creationId xmlns:p14="http://schemas.microsoft.com/office/powerpoint/2010/main" val="888484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D6951-FEA8-55BB-D404-D8A1637FAE81}"/>
              </a:ext>
            </a:extLst>
          </p:cNvPr>
          <p:cNvSpPr>
            <a:spLocks noGrp="1"/>
          </p:cNvSpPr>
          <p:nvPr>
            <p:ph type="title"/>
          </p:nvPr>
        </p:nvSpPr>
        <p:spPr>
          <a:xfrm>
            <a:off x="779554" y="127322"/>
            <a:ext cx="9336719" cy="2141316"/>
          </a:xfrm>
        </p:spPr>
        <p:txBody>
          <a:bodyPr/>
          <a:lstStyle/>
          <a:p>
            <a:br>
              <a:rPr lang="en-US" sz="3200" b="0" dirty="0"/>
            </a:br>
            <a:br>
              <a:rPr lang="en-US" sz="3200" b="0" dirty="0"/>
            </a:br>
            <a:br>
              <a:rPr lang="en-US" sz="3200" b="0" dirty="0"/>
            </a:br>
            <a:br>
              <a:rPr lang="en-US" sz="3200" dirty="0">
                <a:solidFill>
                  <a:schemeClr val="tx2">
                    <a:lumMod val="75000"/>
                  </a:schemeClr>
                </a:solidFill>
              </a:rPr>
            </a:br>
            <a:r>
              <a:rPr lang="en-US" sz="3600" b="0" dirty="0"/>
              <a:t>Amended Practice Directive #C4-2</a:t>
            </a:r>
            <a:br>
              <a:rPr lang="en-US" sz="3600" b="0" dirty="0"/>
            </a:br>
            <a:r>
              <a:rPr lang="en-US" sz="3200" b="0" dirty="0">
                <a:solidFill>
                  <a:schemeClr val="tx2">
                    <a:lumMod val="75000"/>
                  </a:schemeClr>
                </a:solidFill>
              </a:rPr>
              <a:t>First change is under “Adjudicative Test- Causation” (p.3)</a:t>
            </a:r>
            <a:br>
              <a:rPr lang="en-US" sz="3200" dirty="0"/>
            </a:br>
            <a:endParaRPr lang="en-US" sz="3200" dirty="0"/>
          </a:p>
        </p:txBody>
      </p:sp>
      <p:sp>
        <p:nvSpPr>
          <p:cNvPr id="3" name="Content Placeholder 2">
            <a:extLst>
              <a:ext uri="{FF2B5EF4-FFF2-40B4-BE49-F238E27FC236}">
                <a16:creationId xmlns:a16="http://schemas.microsoft.com/office/drawing/2014/main" id="{7AE2478C-681F-E112-3482-6951F41CEF91}"/>
              </a:ext>
            </a:extLst>
          </p:cNvPr>
          <p:cNvSpPr>
            <a:spLocks noGrp="1"/>
          </p:cNvSpPr>
          <p:nvPr>
            <p:ph sz="quarter" idx="15"/>
          </p:nvPr>
        </p:nvSpPr>
        <p:spPr>
          <a:xfrm>
            <a:off x="166255" y="2268638"/>
            <a:ext cx="11894565" cy="4589362"/>
          </a:xfrm>
        </p:spPr>
        <p:txBody>
          <a:bodyPr>
            <a:noAutofit/>
          </a:bodyPr>
          <a:lstStyle/>
          <a:p>
            <a:pPr marL="342900" indent="-342900">
              <a:buFont typeface="Arial" panose="020B0604020202020204" pitchFamily="34" charset="0"/>
              <a:buChar char="•"/>
            </a:pPr>
            <a:r>
              <a:rPr lang="en-US" sz="2800" dirty="0">
                <a:highlight>
                  <a:srgbClr val="FFFF00"/>
                </a:highlight>
              </a:rPr>
              <a:t>The method by which an ASTD is designated or recognized by WorkSafeBC as an occupational disease affects how WorkSafeBC determines work causation. An ASTD included in Schedule 1 has the benefit of the rebuttable presumption of work causation provided for in section 137 of the Act.</a:t>
            </a:r>
          </a:p>
          <a:p>
            <a:pPr marL="342900" indent="-342900">
              <a:buFont typeface="Arial" panose="020B0604020202020204" pitchFamily="34" charset="0"/>
              <a:buChar char="•"/>
            </a:pPr>
            <a:r>
              <a:rPr lang="en-US" sz="2800" dirty="0">
                <a:highlight>
                  <a:srgbClr val="FFFF00"/>
                </a:highlight>
              </a:rPr>
              <a:t>There is no rebuttable presumption for ASTDs recognized by regulation of general application or by order in a specific case. In these cases, when considering causation, the WorkSafeBC officer needs to determine on a case-by-case basis whether the worker's employment was of "causative significance" in the occurrence of the injury or disease. Policy defines causative significance as meaning the work activities were more than a trivial or insignificant aspect of the injury or disease.</a:t>
            </a:r>
          </a:p>
        </p:txBody>
      </p:sp>
    </p:spTree>
    <p:extLst>
      <p:ext uri="{BB962C8B-B14F-4D97-AF65-F5344CB8AC3E}">
        <p14:creationId xmlns:p14="http://schemas.microsoft.com/office/powerpoint/2010/main" val="3575322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89356F7B-1F01-575D-DA39-102DEA0A2548}"/>
              </a:ext>
            </a:extLst>
          </p:cNvPr>
          <p:cNvSpPr>
            <a:spLocks noGrp="1"/>
          </p:cNvSpPr>
          <p:nvPr>
            <p:ph sz="quarter" idx="13"/>
          </p:nvPr>
        </p:nvSpPr>
        <p:spPr>
          <a:xfrm>
            <a:off x="1006998" y="167316"/>
            <a:ext cx="10995948" cy="5550577"/>
          </a:xfrm>
        </p:spPr>
        <p:txBody>
          <a:bodyPr>
            <a:normAutofit lnSpcReduction="10000"/>
          </a:bodyPr>
          <a:lstStyle/>
          <a:p>
            <a:pPr>
              <a:lnSpc>
                <a:spcPct val="110000"/>
              </a:lnSpc>
            </a:pPr>
            <a:r>
              <a:rPr lang="en-US" sz="2800" dirty="0"/>
              <a:t>ASTDs are complex and often involve multiple contributing factors. As a result, a thorough analysis is required to determine whether the ASTD was caused by the work activity. For the ASTD to be compensable, the work activity must have contributed in a </a:t>
            </a:r>
            <a:r>
              <a:rPr lang="en-US" sz="2800" strike="sngStrike" dirty="0"/>
              <a:t>meaningful</a:t>
            </a:r>
            <a:r>
              <a:rPr lang="en-US" sz="2800" dirty="0"/>
              <a:t> </a:t>
            </a:r>
            <a:r>
              <a:rPr lang="en-US" sz="2800" dirty="0">
                <a:highlight>
                  <a:srgbClr val="FFFF00"/>
                </a:highlight>
              </a:rPr>
              <a:t>more than trivial way</a:t>
            </a:r>
            <a:r>
              <a:rPr lang="en-US" sz="2800" dirty="0"/>
              <a:t>. The work injury need not be the only cause or the predominant cause of the worker's ASTD. Rather, the work activity must have been </a:t>
            </a:r>
            <a:r>
              <a:rPr lang="en-US" sz="2800" strike="sngStrike" dirty="0"/>
              <a:t>a significant contributing factor in order </a:t>
            </a:r>
            <a:r>
              <a:rPr lang="en-US" sz="2800" dirty="0">
                <a:highlight>
                  <a:srgbClr val="FFFF00"/>
                </a:highlight>
              </a:rPr>
              <a:t>of causative significance </a:t>
            </a:r>
            <a:r>
              <a:rPr lang="en-US" sz="2800" dirty="0"/>
              <a:t>for the ASTD to be compensable. As intended by the policy definition of causative significance, it is not enough for the work injury to have contributed in a minor fashion; it has to have contributed </a:t>
            </a:r>
            <a:r>
              <a:rPr lang="en-US" sz="2800" strike="sngStrike" dirty="0"/>
              <a:t>to a material degree </a:t>
            </a:r>
            <a:r>
              <a:rPr lang="en-US" sz="2800" dirty="0">
                <a:highlight>
                  <a:srgbClr val="FFFF00"/>
                </a:highlight>
              </a:rPr>
              <a:t>in a more than trivial or insignificant way, and </a:t>
            </a:r>
            <a:r>
              <a:rPr lang="en-US" sz="2800" dirty="0"/>
              <a:t>involve employment-related risk factors.</a:t>
            </a:r>
          </a:p>
          <a:p>
            <a:endParaRPr lang="en-US" dirty="0"/>
          </a:p>
        </p:txBody>
      </p:sp>
    </p:spTree>
    <p:extLst>
      <p:ext uri="{BB962C8B-B14F-4D97-AF65-F5344CB8AC3E}">
        <p14:creationId xmlns:p14="http://schemas.microsoft.com/office/powerpoint/2010/main" val="2677206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666AC-C2DF-FA4E-A101-305F0F812818}"/>
              </a:ext>
            </a:extLst>
          </p:cNvPr>
          <p:cNvSpPr>
            <a:spLocks noGrp="1"/>
          </p:cNvSpPr>
          <p:nvPr>
            <p:ph type="title"/>
          </p:nvPr>
        </p:nvSpPr>
        <p:spPr/>
        <p:txBody>
          <a:bodyPr/>
          <a:lstStyle/>
          <a:p>
            <a:r>
              <a:rPr lang="en-US" b="0" dirty="0"/>
              <a:t>Evidence (PD C4-2, p.4)</a:t>
            </a:r>
          </a:p>
        </p:txBody>
      </p:sp>
      <p:sp>
        <p:nvSpPr>
          <p:cNvPr id="3" name="Table Placeholder 2">
            <a:extLst>
              <a:ext uri="{FF2B5EF4-FFF2-40B4-BE49-F238E27FC236}">
                <a16:creationId xmlns:a16="http://schemas.microsoft.com/office/drawing/2014/main" id="{AFD9E7B9-0585-4B14-9F86-6ADEA442D3F0}"/>
              </a:ext>
            </a:extLst>
          </p:cNvPr>
          <p:cNvSpPr>
            <a:spLocks noGrp="1"/>
          </p:cNvSpPr>
          <p:nvPr>
            <p:ph type="tbl" sz="quarter" idx="10"/>
          </p:nvPr>
        </p:nvSpPr>
        <p:spPr/>
        <p:txBody>
          <a:bodyPr/>
          <a:lstStyle/>
          <a:p>
            <a:r>
              <a:rPr lang="en-US" dirty="0">
                <a:highlight>
                  <a:srgbClr val="FFFF00"/>
                </a:highlight>
              </a:rPr>
              <a:t>In weighing the evidence, WorkSafeBC takes into account all of the relevant facts and circumstances relating to the case before it, including the worker's individual characteristics circumstances (i.e., how the ASTD risk factors may be influenced by the worker's individual characteristics).</a:t>
            </a:r>
          </a:p>
        </p:txBody>
      </p:sp>
    </p:spTree>
    <p:extLst>
      <p:ext uri="{BB962C8B-B14F-4D97-AF65-F5344CB8AC3E}">
        <p14:creationId xmlns:p14="http://schemas.microsoft.com/office/powerpoint/2010/main" val="3280083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FBC00-5236-067C-CE4D-C8FEFFD3E4BA}"/>
              </a:ext>
            </a:extLst>
          </p:cNvPr>
          <p:cNvSpPr>
            <a:spLocks noGrp="1"/>
          </p:cNvSpPr>
          <p:nvPr>
            <p:ph type="title"/>
          </p:nvPr>
        </p:nvSpPr>
        <p:spPr/>
        <p:txBody>
          <a:bodyPr/>
          <a:lstStyle/>
          <a:p>
            <a:r>
              <a:rPr lang="en-US" sz="3200" dirty="0"/>
              <a:t>Aggravation of a Pre-Existing Condition </a:t>
            </a:r>
            <a:r>
              <a:rPr lang="en-US" sz="3200" b="0" dirty="0"/>
              <a:t>(PD C4-2, p.4)</a:t>
            </a:r>
            <a:endParaRPr lang="en-US" sz="3200" dirty="0"/>
          </a:p>
        </p:txBody>
      </p:sp>
      <p:sp>
        <p:nvSpPr>
          <p:cNvPr id="3" name="Table Placeholder 2">
            <a:extLst>
              <a:ext uri="{FF2B5EF4-FFF2-40B4-BE49-F238E27FC236}">
                <a16:creationId xmlns:a16="http://schemas.microsoft.com/office/drawing/2014/main" id="{F31DDBEE-2492-CA3B-EFC4-2378F11134FF}"/>
              </a:ext>
            </a:extLst>
          </p:cNvPr>
          <p:cNvSpPr>
            <a:spLocks noGrp="1"/>
          </p:cNvSpPr>
          <p:nvPr>
            <p:ph type="tbl" sz="quarter" idx="10"/>
          </p:nvPr>
        </p:nvSpPr>
        <p:spPr/>
        <p:txBody>
          <a:bodyPr/>
          <a:lstStyle/>
          <a:p>
            <a:r>
              <a:rPr lang="en-US" dirty="0"/>
              <a:t>Item C4-25.20, Section </a:t>
            </a:r>
            <a:r>
              <a:rPr lang="en-US" dirty="0" err="1"/>
              <a:t>C.ii</a:t>
            </a:r>
            <a:r>
              <a:rPr lang="en-US" dirty="0"/>
              <a:t>. explains what is meant by an aggravation</a:t>
            </a:r>
            <a:r>
              <a:rPr lang="en-US" strike="sngStrike" dirty="0"/>
              <a:t>,</a:t>
            </a:r>
            <a:r>
              <a:rPr lang="en-US" dirty="0"/>
              <a:t> </a:t>
            </a:r>
            <a:r>
              <a:rPr lang="en-US" strike="sngStrike" dirty="0"/>
              <a:t>which is to significantly accelerate, activate, or advance </a:t>
            </a:r>
            <a:r>
              <a:rPr lang="en-US" dirty="0">
                <a:highlight>
                  <a:srgbClr val="FFFF00"/>
                </a:highlight>
              </a:rPr>
              <a:t>- evidence that the pre-existing disease has been accelerated, activated, or advanced </a:t>
            </a:r>
            <a:r>
              <a:rPr lang="en-US" dirty="0"/>
              <a:t>more quickly than would have occurred in the absence of the work activity, </a:t>
            </a:r>
            <a:r>
              <a:rPr lang="en-US" strike="sngStrike" dirty="0"/>
              <a:t>the underlying/pre-existing condition </a:t>
            </a:r>
            <a:r>
              <a:rPr lang="en-US" dirty="0">
                <a:highlight>
                  <a:srgbClr val="FFFF00"/>
                </a:highlight>
              </a:rPr>
              <a:t>may be confirmation that the aggravation resulted from the employment activity.</a:t>
            </a:r>
            <a:r>
              <a:rPr lang="en-US" dirty="0"/>
              <a:t> </a:t>
            </a:r>
          </a:p>
        </p:txBody>
      </p:sp>
    </p:spTree>
    <p:extLst>
      <p:ext uri="{BB962C8B-B14F-4D97-AF65-F5344CB8AC3E}">
        <p14:creationId xmlns:p14="http://schemas.microsoft.com/office/powerpoint/2010/main" val="2645746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B801E-136D-F646-0F26-F4BFDA59010B}"/>
              </a:ext>
            </a:extLst>
          </p:cNvPr>
          <p:cNvSpPr>
            <a:spLocks noGrp="1"/>
          </p:cNvSpPr>
          <p:nvPr>
            <p:ph type="title"/>
          </p:nvPr>
        </p:nvSpPr>
        <p:spPr/>
        <p:txBody>
          <a:bodyPr/>
          <a:lstStyle/>
          <a:p>
            <a:r>
              <a:rPr lang="en-US" dirty="0"/>
              <a:t>Appendix</a:t>
            </a:r>
            <a:r>
              <a:rPr lang="en-US" b="0" dirty="0"/>
              <a:t> (PD C4-2, p.10)</a:t>
            </a:r>
            <a:endParaRPr lang="en-US" dirty="0"/>
          </a:p>
        </p:txBody>
      </p:sp>
      <p:sp>
        <p:nvSpPr>
          <p:cNvPr id="3" name="Table Placeholder 2">
            <a:extLst>
              <a:ext uri="{FF2B5EF4-FFF2-40B4-BE49-F238E27FC236}">
                <a16:creationId xmlns:a16="http://schemas.microsoft.com/office/drawing/2014/main" id="{96D778D7-F951-B034-F78D-FA0AC7C36E38}"/>
              </a:ext>
            </a:extLst>
          </p:cNvPr>
          <p:cNvSpPr>
            <a:spLocks noGrp="1"/>
          </p:cNvSpPr>
          <p:nvPr>
            <p:ph type="tbl" sz="quarter" idx="10"/>
          </p:nvPr>
        </p:nvSpPr>
        <p:spPr/>
        <p:txBody>
          <a:bodyPr/>
          <a:lstStyle/>
          <a:p>
            <a:r>
              <a:rPr lang="en-US" dirty="0">
                <a:solidFill>
                  <a:schemeClr val="tx2">
                    <a:lumMod val="75000"/>
                  </a:schemeClr>
                </a:solidFill>
              </a:rPr>
              <a:t>Updated to reflect 45 degrees from anatomical neutral language in Policy amendments</a:t>
            </a:r>
          </a:p>
        </p:txBody>
      </p:sp>
    </p:spTree>
    <p:extLst>
      <p:ext uri="{BB962C8B-B14F-4D97-AF65-F5344CB8AC3E}">
        <p14:creationId xmlns:p14="http://schemas.microsoft.com/office/powerpoint/2010/main" val="3192462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594360" y="1009650"/>
            <a:ext cx="6787747" cy="685800"/>
          </a:xfrm>
        </p:spPr>
        <p:txBody>
          <a:bodyPr/>
          <a:lstStyle/>
          <a:p>
            <a:r>
              <a:rPr lang="en-US" sz="2800" dirty="0"/>
              <a:t>Application</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4" y="2000250"/>
            <a:ext cx="10683876" cy="4495800"/>
          </a:xfrm>
        </p:spPr>
        <p:txBody>
          <a:bodyPr tIns="457200">
            <a:normAutofit/>
          </a:bodyPr>
          <a:lstStyle/>
          <a:p>
            <a:endParaRPr lang="en-US" sz="2800" b="0" dirty="0"/>
          </a:p>
          <a:p>
            <a:r>
              <a:rPr lang="en-US" sz="2800" b="0" dirty="0"/>
              <a:t>Draft amendments proposed by PRRD in 2024</a:t>
            </a:r>
          </a:p>
          <a:p>
            <a:r>
              <a:rPr lang="en-US" sz="2800" b="0" dirty="0"/>
              <a:t>Stakeholder feedback on the draft proposal in 2024</a:t>
            </a:r>
          </a:p>
          <a:p>
            <a:r>
              <a:rPr lang="en-US" sz="2800" b="0" dirty="0"/>
              <a:t>Board approved in a Resolution on April 25, 2025</a:t>
            </a:r>
          </a:p>
          <a:p>
            <a:r>
              <a:rPr lang="en-US" sz="2800" b="0" dirty="0"/>
              <a:t>Applies to all decisions, including appellate decisions, made on or after July 14, 2025.</a:t>
            </a:r>
            <a:endParaRPr lang="en-US" sz="2800" dirty="0"/>
          </a:p>
        </p:txBody>
      </p:sp>
    </p:spTree>
    <p:extLst>
      <p:ext uri="{BB962C8B-B14F-4D97-AF65-F5344CB8AC3E}">
        <p14:creationId xmlns:p14="http://schemas.microsoft.com/office/powerpoint/2010/main" val="3346685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59DC4-8B30-98A0-5BAB-C78BA4A4AD55}"/>
              </a:ext>
            </a:extLst>
          </p:cNvPr>
          <p:cNvSpPr>
            <a:spLocks noGrp="1"/>
          </p:cNvSpPr>
          <p:nvPr>
            <p:ph type="title"/>
          </p:nvPr>
        </p:nvSpPr>
        <p:spPr>
          <a:xfrm>
            <a:off x="594360" y="198408"/>
            <a:ext cx="10972800" cy="1574317"/>
          </a:xfrm>
        </p:spPr>
        <p:txBody>
          <a:bodyPr/>
          <a:lstStyle/>
          <a:p>
            <a:r>
              <a:rPr lang="en-US" dirty="0"/>
              <a:t>Final takeaways</a:t>
            </a:r>
          </a:p>
        </p:txBody>
      </p:sp>
      <p:sp>
        <p:nvSpPr>
          <p:cNvPr id="3" name="Content Placeholder 2">
            <a:extLst>
              <a:ext uri="{FF2B5EF4-FFF2-40B4-BE49-F238E27FC236}">
                <a16:creationId xmlns:a16="http://schemas.microsoft.com/office/drawing/2014/main" id="{4096FB3A-B62C-3DAB-4FD1-B4EBDD650AEF}"/>
              </a:ext>
            </a:extLst>
          </p:cNvPr>
          <p:cNvSpPr>
            <a:spLocks noGrp="1"/>
          </p:cNvSpPr>
          <p:nvPr>
            <p:ph sz="quarter" idx="13"/>
          </p:nvPr>
        </p:nvSpPr>
        <p:spPr>
          <a:xfrm>
            <a:off x="595523" y="2676525"/>
            <a:ext cx="9781532" cy="3597470"/>
          </a:xfrm>
        </p:spPr>
        <p:txBody>
          <a:bodyPr>
            <a:normAutofit lnSpcReduction="10000"/>
          </a:bodyPr>
          <a:lstStyle/>
          <a:p>
            <a:pPr marL="342900" indent="-342900">
              <a:buFont typeface="Arial" panose="020B0604020202020204" pitchFamily="34" charset="0"/>
              <a:buChar char="•"/>
            </a:pPr>
            <a:r>
              <a:rPr lang="en-US" sz="2800" dirty="0">
                <a:solidFill>
                  <a:schemeClr val="tx2">
                    <a:lumMod val="75000"/>
                  </a:schemeClr>
                </a:solidFill>
              </a:rPr>
              <a:t>No sweeping change or improvements- more incremental clarification.</a:t>
            </a:r>
          </a:p>
          <a:p>
            <a:pPr marL="342900" indent="-342900">
              <a:buFont typeface="Arial" panose="020B0604020202020204" pitchFamily="34" charset="0"/>
              <a:buChar char="•"/>
            </a:pPr>
            <a:r>
              <a:rPr lang="en-US" sz="2800" dirty="0">
                <a:solidFill>
                  <a:schemeClr val="tx2">
                    <a:lumMod val="75000"/>
                  </a:schemeClr>
                </a:solidFill>
              </a:rPr>
              <a:t>Educate your Representatives.</a:t>
            </a:r>
          </a:p>
          <a:p>
            <a:pPr marL="342900" indent="-342900">
              <a:buFont typeface="Arial" panose="020B0604020202020204" pitchFamily="34" charset="0"/>
              <a:buChar char="•"/>
            </a:pPr>
            <a:r>
              <a:rPr lang="en-US" sz="2800" dirty="0">
                <a:solidFill>
                  <a:schemeClr val="tx2">
                    <a:lumMod val="75000"/>
                  </a:schemeClr>
                </a:solidFill>
              </a:rPr>
              <a:t>Include the amendments in your argument and remind the adjudicator of the reasons for the amendments- they have been getting it wrong!</a:t>
            </a:r>
          </a:p>
          <a:p>
            <a:pPr marL="342900" indent="-342900">
              <a:buFont typeface="Arial" panose="020B0604020202020204" pitchFamily="34" charset="0"/>
              <a:buChar char="•"/>
            </a:pPr>
            <a:r>
              <a:rPr lang="en-US" sz="2800" dirty="0">
                <a:solidFill>
                  <a:schemeClr val="tx2">
                    <a:lumMod val="75000"/>
                  </a:schemeClr>
                </a:solidFill>
              </a:rPr>
              <a:t>We are in early days- please share your experiences so we can learn.</a:t>
            </a:r>
          </a:p>
          <a:p>
            <a:pPr lvl="1"/>
            <a:endParaRPr lang="en-US" dirty="0"/>
          </a:p>
        </p:txBody>
      </p:sp>
    </p:spTree>
    <p:extLst>
      <p:ext uri="{BB962C8B-B14F-4D97-AF65-F5344CB8AC3E}">
        <p14:creationId xmlns:p14="http://schemas.microsoft.com/office/powerpoint/2010/main" val="1850768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52C57-83B0-6FE2-9E60-D0A9D5478C49}"/>
              </a:ext>
            </a:extLst>
          </p:cNvPr>
          <p:cNvSpPr>
            <a:spLocks noGrp="1"/>
          </p:cNvSpPr>
          <p:nvPr>
            <p:ph type="title"/>
          </p:nvPr>
        </p:nvSpPr>
        <p:spPr>
          <a:xfrm>
            <a:off x="594359" y="704850"/>
            <a:ext cx="6787747" cy="925829"/>
          </a:xfrm>
        </p:spPr>
        <p:txBody>
          <a:bodyPr/>
          <a:lstStyle/>
          <a:p>
            <a:r>
              <a:rPr lang="en-US" sz="2800" dirty="0"/>
              <a:t>Reason for Amendments</a:t>
            </a:r>
          </a:p>
        </p:txBody>
      </p:sp>
      <p:sp>
        <p:nvSpPr>
          <p:cNvPr id="3" name="Content Placeholder 2">
            <a:extLst>
              <a:ext uri="{FF2B5EF4-FFF2-40B4-BE49-F238E27FC236}">
                <a16:creationId xmlns:a16="http://schemas.microsoft.com/office/drawing/2014/main" id="{BE8145D4-95BC-8AAC-E694-0753FB82925C}"/>
              </a:ext>
            </a:extLst>
          </p:cNvPr>
          <p:cNvSpPr>
            <a:spLocks noGrp="1"/>
          </p:cNvSpPr>
          <p:nvPr>
            <p:ph sz="quarter" idx="13"/>
          </p:nvPr>
        </p:nvSpPr>
        <p:spPr>
          <a:xfrm>
            <a:off x="594359" y="2574758"/>
            <a:ext cx="10516986" cy="2952750"/>
          </a:xfrm>
        </p:spPr>
        <p:txBody>
          <a:bodyPr>
            <a:normAutofit/>
          </a:bodyPr>
          <a:lstStyle/>
          <a:p>
            <a:pPr marL="285750" indent="-285750">
              <a:lnSpc>
                <a:spcPct val="110000"/>
              </a:lnSpc>
            </a:pPr>
            <a:r>
              <a:rPr lang="en-US" sz="2800" b="0" dirty="0"/>
              <a:t>To complete the workplan item</a:t>
            </a:r>
            <a:endParaRPr lang="en-US" sz="2800" dirty="0"/>
          </a:p>
          <a:p>
            <a:pPr marL="285750" indent="-285750">
              <a:lnSpc>
                <a:spcPct val="110000"/>
              </a:lnSpc>
            </a:pPr>
            <a:r>
              <a:rPr lang="en-US" sz="2800" b="0" dirty="0"/>
              <a:t>Ostensibly to reflect recommendations #36 and #37 of Restoring the Balance, a policy review by Paul Petrie, and recommendations in New Directions, the comprehensive review by Janet Patterson</a:t>
            </a:r>
          </a:p>
          <a:p>
            <a:endParaRPr lang="en-US" b="0" dirty="0"/>
          </a:p>
        </p:txBody>
      </p:sp>
    </p:spTree>
    <p:extLst>
      <p:ext uri="{BB962C8B-B14F-4D97-AF65-F5344CB8AC3E}">
        <p14:creationId xmlns:p14="http://schemas.microsoft.com/office/powerpoint/2010/main" val="2899775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E338E-A649-2EC6-0F88-0290D48DCD52}"/>
              </a:ext>
            </a:extLst>
          </p:cNvPr>
          <p:cNvSpPr>
            <a:spLocks noGrp="1"/>
          </p:cNvSpPr>
          <p:nvPr>
            <p:ph type="title"/>
          </p:nvPr>
        </p:nvSpPr>
        <p:spPr>
          <a:xfrm>
            <a:off x="594360" y="533400"/>
            <a:ext cx="6787747" cy="1249679"/>
          </a:xfrm>
        </p:spPr>
        <p:txBody>
          <a:bodyPr/>
          <a:lstStyle/>
          <a:p>
            <a:r>
              <a:rPr lang="en-US" sz="2800" dirty="0"/>
              <a:t>What informed the amendments?</a:t>
            </a:r>
          </a:p>
        </p:txBody>
      </p:sp>
      <p:sp>
        <p:nvSpPr>
          <p:cNvPr id="3" name="Content Placeholder 2">
            <a:extLst>
              <a:ext uri="{FF2B5EF4-FFF2-40B4-BE49-F238E27FC236}">
                <a16:creationId xmlns:a16="http://schemas.microsoft.com/office/drawing/2014/main" id="{DDB25771-C73F-6FC2-4E08-CA7189D11899}"/>
              </a:ext>
            </a:extLst>
          </p:cNvPr>
          <p:cNvSpPr>
            <a:spLocks noGrp="1"/>
          </p:cNvSpPr>
          <p:nvPr>
            <p:ph sz="quarter" idx="13"/>
          </p:nvPr>
        </p:nvSpPr>
        <p:spPr>
          <a:xfrm>
            <a:off x="594360" y="2467694"/>
            <a:ext cx="10859704" cy="3856906"/>
          </a:xfrm>
        </p:spPr>
        <p:txBody>
          <a:bodyPr>
            <a:normAutofit lnSpcReduction="10000"/>
          </a:bodyPr>
          <a:lstStyle/>
          <a:p>
            <a:r>
              <a:rPr lang="en-US" sz="2800" b="0" dirty="0"/>
              <a:t>No consultation prior to draft</a:t>
            </a:r>
          </a:p>
          <a:p>
            <a:r>
              <a:rPr lang="en-US" sz="2800" b="0" dirty="0"/>
              <a:t>WCB commissioned a literature review</a:t>
            </a:r>
          </a:p>
          <a:p>
            <a:r>
              <a:rPr lang="en-US" sz="2800" b="0" dirty="0"/>
              <a:t>Literature revealed a wide variety of study types and methodology </a:t>
            </a:r>
          </a:p>
          <a:p>
            <a:r>
              <a:rPr lang="en-US" sz="2800" b="0" dirty="0"/>
              <a:t>Literature review found insufficient evidence to establish a strong causality between occupational risk factors and various ASTDs </a:t>
            </a:r>
          </a:p>
          <a:p>
            <a:r>
              <a:rPr lang="en-US" sz="2800" b="0" dirty="0"/>
              <a:t>Literature did </a:t>
            </a:r>
            <a:r>
              <a:rPr lang="en-US" sz="2800" dirty="0"/>
              <a:t>not</a:t>
            </a:r>
            <a:r>
              <a:rPr lang="en-US" sz="2800" b="0" dirty="0"/>
              <a:t> indicate that there is not causality</a:t>
            </a:r>
          </a:p>
          <a:p>
            <a:r>
              <a:rPr lang="en-US" sz="2800" b="0" dirty="0"/>
              <a:t>Literature supported identified gender bias against female claimants</a:t>
            </a:r>
          </a:p>
          <a:p>
            <a:endParaRPr lang="en-US" b="0" dirty="0"/>
          </a:p>
          <a:p>
            <a:endParaRPr lang="en-US" dirty="0"/>
          </a:p>
        </p:txBody>
      </p:sp>
    </p:spTree>
    <p:extLst>
      <p:ext uri="{BB962C8B-B14F-4D97-AF65-F5344CB8AC3E}">
        <p14:creationId xmlns:p14="http://schemas.microsoft.com/office/powerpoint/2010/main" val="2074024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E017D-DDE0-49E3-C05B-6C2A31783F39}"/>
              </a:ext>
            </a:extLst>
          </p:cNvPr>
          <p:cNvSpPr>
            <a:spLocks noGrp="1"/>
          </p:cNvSpPr>
          <p:nvPr>
            <p:ph type="title"/>
          </p:nvPr>
        </p:nvSpPr>
        <p:spPr>
          <a:xfrm>
            <a:off x="943276" y="465134"/>
            <a:ext cx="7936230" cy="922593"/>
          </a:xfrm>
        </p:spPr>
        <p:txBody>
          <a:bodyPr/>
          <a:lstStyle/>
          <a:p>
            <a:r>
              <a:rPr lang="en-US" b="0" dirty="0"/>
              <a:t>Focus of Changes:</a:t>
            </a:r>
          </a:p>
        </p:txBody>
      </p:sp>
      <p:sp>
        <p:nvSpPr>
          <p:cNvPr id="4" name="Content Placeholder 3">
            <a:extLst>
              <a:ext uri="{FF2B5EF4-FFF2-40B4-BE49-F238E27FC236}">
                <a16:creationId xmlns:a16="http://schemas.microsoft.com/office/drawing/2014/main" id="{845389C5-2CD2-7EAD-27FA-B1D808D1CA3E}"/>
              </a:ext>
            </a:extLst>
          </p:cNvPr>
          <p:cNvSpPr>
            <a:spLocks noGrp="1"/>
          </p:cNvSpPr>
          <p:nvPr>
            <p:ph sz="quarter" idx="13"/>
          </p:nvPr>
        </p:nvSpPr>
        <p:spPr>
          <a:xfrm>
            <a:off x="1852864" y="1684422"/>
            <a:ext cx="9805736" cy="4391525"/>
          </a:xfrm>
        </p:spPr>
        <p:txBody>
          <a:bodyPr>
            <a:normAutofit/>
          </a:bodyPr>
          <a:lstStyle/>
          <a:p>
            <a:pPr marL="342900" indent="-342900">
              <a:buFont typeface="Arial" panose="020B0604020202020204" pitchFamily="34" charset="0"/>
              <a:buChar char="•"/>
            </a:pPr>
            <a:r>
              <a:rPr lang="en-US" sz="2800" dirty="0">
                <a:solidFill>
                  <a:schemeClr val="tx2">
                    <a:lumMod val="75000"/>
                  </a:schemeClr>
                </a:solidFill>
              </a:rPr>
              <a:t>Clarify that if the Schedule 1 requirements for the presumption of work-relatedness are not met, claim must be determined on a case-by-case basis under ASTD policy</a:t>
            </a:r>
          </a:p>
          <a:p>
            <a:pPr marL="342900" lvl="0" indent="-342900">
              <a:buFont typeface="Arial" panose="020B0604020202020204" pitchFamily="34" charset="0"/>
              <a:buChar char="•"/>
            </a:pPr>
            <a:r>
              <a:rPr lang="en-US" sz="2800" dirty="0">
                <a:solidFill>
                  <a:schemeClr val="tx2">
                    <a:lumMod val="75000"/>
                  </a:schemeClr>
                </a:solidFill>
              </a:rPr>
              <a:t>Reiterate the proper test for causation</a:t>
            </a:r>
          </a:p>
          <a:p>
            <a:pPr marL="342900" lvl="0" indent="-342900">
              <a:buFont typeface="Arial" panose="020B0604020202020204" pitchFamily="34" charset="0"/>
              <a:buChar char="•"/>
            </a:pPr>
            <a:r>
              <a:rPr lang="en-US" sz="2800" dirty="0">
                <a:solidFill>
                  <a:schemeClr val="tx2">
                    <a:lumMod val="75000"/>
                  </a:schemeClr>
                </a:solidFill>
              </a:rPr>
              <a:t>Clarify a single factor can be enough</a:t>
            </a:r>
          </a:p>
          <a:p>
            <a:pPr marL="342900" lvl="0" indent="-342900">
              <a:buFont typeface="Arial" panose="020B0604020202020204" pitchFamily="34" charset="0"/>
              <a:buChar char="•"/>
            </a:pPr>
            <a:r>
              <a:rPr lang="en-US" sz="2800" dirty="0">
                <a:solidFill>
                  <a:schemeClr val="tx2">
                    <a:lumMod val="75000"/>
                  </a:schemeClr>
                </a:solidFill>
              </a:rPr>
              <a:t>Reiterate that a worker’s personal characteristics must be considered</a:t>
            </a:r>
          </a:p>
          <a:p>
            <a:pPr marL="342900" indent="-342900">
              <a:buFont typeface="Arial" panose="020B0604020202020204" pitchFamily="34" charset="0"/>
              <a:buChar char="•"/>
            </a:pPr>
            <a:r>
              <a:rPr lang="en-US" sz="2800" dirty="0">
                <a:solidFill>
                  <a:schemeClr val="tx2">
                    <a:lumMod val="75000"/>
                  </a:schemeClr>
                </a:solidFill>
              </a:rPr>
              <a:t>Consistency in language between S.136 and S.134</a:t>
            </a:r>
          </a:p>
        </p:txBody>
      </p:sp>
    </p:spTree>
    <p:extLst>
      <p:ext uri="{BB962C8B-B14F-4D97-AF65-F5344CB8AC3E}">
        <p14:creationId xmlns:p14="http://schemas.microsoft.com/office/powerpoint/2010/main" val="2239133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ED4A4-1CD7-ADB3-A006-2D9A8D5E8DB3}"/>
              </a:ext>
            </a:extLst>
          </p:cNvPr>
          <p:cNvSpPr>
            <a:spLocks noGrp="1"/>
          </p:cNvSpPr>
          <p:nvPr>
            <p:ph type="title"/>
          </p:nvPr>
        </p:nvSpPr>
        <p:spPr>
          <a:xfrm>
            <a:off x="698834" y="592631"/>
            <a:ext cx="7157787" cy="1093000"/>
          </a:xfrm>
        </p:spPr>
        <p:txBody>
          <a:bodyPr/>
          <a:lstStyle/>
          <a:p>
            <a:r>
              <a:rPr lang="en-US" sz="2800" b="0" dirty="0"/>
              <a:t>Establishing Work Causation for </a:t>
            </a:r>
            <a:br>
              <a:rPr lang="en-US" sz="2800" b="0" dirty="0"/>
            </a:br>
            <a:r>
              <a:rPr lang="en-US" sz="2800" b="0" dirty="0"/>
              <a:t>ASTDs of the Limbs ITEM: C4-27.10</a:t>
            </a:r>
            <a:endParaRPr lang="en-US" sz="2800" dirty="0"/>
          </a:p>
        </p:txBody>
      </p:sp>
      <p:sp>
        <p:nvSpPr>
          <p:cNvPr id="3" name="Table Placeholder 2">
            <a:extLst>
              <a:ext uri="{FF2B5EF4-FFF2-40B4-BE49-F238E27FC236}">
                <a16:creationId xmlns:a16="http://schemas.microsoft.com/office/drawing/2014/main" id="{5C76FC4A-430D-8922-B3F2-98559778B9C5}"/>
              </a:ext>
            </a:extLst>
          </p:cNvPr>
          <p:cNvSpPr>
            <a:spLocks noGrp="1"/>
          </p:cNvSpPr>
          <p:nvPr>
            <p:ph type="tbl" sz="quarter" idx="10"/>
          </p:nvPr>
        </p:nvSpPr>
        <p:spPr>
          <a:xfrm>
            <a:off x="594360" y="2400300"/>
            <a:ext cx="10972800" cy="3865069"/>
          </a:xfrm>
        </p:spPr>
        <p:txBody>
          <a:bodyPr/>
          <a:lstStyle/>
          <a:p>
            <a:pPr marL="0" indent="0">
              <a:buNone/>
            </a:pPr>
            <a:r>
              <a:rPr lang="en-US" b="1" dirty="0"/>
              <a:t>A. ESTABLISHING WORK CAUSATION</a:t>
            </a:r>
          </a:p>
          <a:p>
            <a:pPr marL="0" indent="0">
              <a:buNone/>
            </a:pPr>
            <a:r>
              <a:rPr lang="en-US" dirty="0">
                <a:highlight>
                  <a:srgbClr val="FFFF00"/>
                </a:highlight>
              </a:rPr>
              <a:t>The method by which an ASTD is designated or recognized by the Board as an occupational disease affects how the Board determines work causation.</a:t>
            </a:r>
          </a:p>
          <a:p>
            <a:pPr marL="0" indent="0">
              <a:buNone/>
            </a:pPr>
            <a:r>
              <a:rPr lang="en-US" dirty="0"/>
              <a:t>the Board determines whether a worker’s </a:t>
            </a:r>
            <a:r>
              <a:rPr lang="en-US" dirty="0">
                <a:highlight>
                  <a:srgbClr val="FFFF00"/>
                </a:highlight>
              </a:rPr>
              <a:t>employment was of causative significance in causing or aggravating the worker’s </a:t>
            </a:r>
            <a:r>
              <a:rPr lang="en-US" dirty="0"/>
              <a:t>ASTD </a:t>
            </a:r>
            <a:r>
              <a:rPr lang="en-US" dirty="0">
                <a:highlight>
                  <a:srgbClr val="FFFF00"/>
                </a:highlight>
              </a:rPr>
              <a:t>based on the circumstances of the individual case, with consideration of risk factors set out in policy, and the current medical/scientific evidence</a:t>
            </a:r>
            <a:r>
              <a:rPr lang="en-US" strike="sngStrike" dirty="0"/>
              <a:t> was caused or aggravated by the worker’s employment</a:t>
            </a:r>
            <a:r>
              <a:rPr lang="en-US" dirty="0"/>
              <a:t> (see Item C4-25.20).</a:t>
            </a:r>
          </a:p>
        </p:txBody>
      </p:sp>
    </p:spTree>
    <p:extLst>
      <p:ext uri="{BB962C8B-B14F-4D97-AF65-F5344CB8AC3E}">
        <p14:creationId xmlns:p14="http://schemas.microsoft.com/office/powerpoint/2010/main" val="1486029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EA55E51-552F-3E43-6F1D-C85944718D96}"/>
              </a:ext>
            </a:extLst>
          </p:cNvPr>
          <p:cNvSpPr>
            <a:spLocks noGrp="1"/>
          </p:cNvSpPr>
          <p:nvPr>
            <p:ph type="title"/>
          </p:nvPr>
        </p:nvSpPr>
        <p:spPr>
          <a:xfrm>
            <a:off x="594360" y="190500"/>
            <a:ext cx="10972800" cy="2248975"/>
          </a:xfrm>
        </p:spPr>
        <p:txBody>
          <a:bodyPr/>
          <a:lstStyle/>
          <a:p>
            <a:pPr>
              <a:lnSpc>
                <a:spcPct val="100000"/>
              </a:lnSpc>
            </a:pPr>
            <a:br>
              <a:rPr lang="en-US" sz="2800" b="0" dirty="0">
                <a:highlight>
                  <a:srgbClr val="FFFF00"/>
                </a:highlight>
              </a:rPr>
            </a:br>
            <a:br>
              <a:rPr lang="en-US" sz="2800" b="0" dirty="0">
                <a:highlight>
                  <a:srgbClr val="FFFF00"/>
                </a:highlight>
                <a:latin typeface="+mn-lt"/>
              </a:rPr>
            </a:br>
            <a:r>
              <a:rPr lang="en-US" sz="2800" b="0" dirty="0">
                <a:highlight>
                  <a:srgbClr val="FFFF00"/>
                </a:highlight>
                <a:latin typeface="+mn-lt"/>
              </a:rPr>
              <a:t>Causative significance means more than a trivial or insignificant aspect. The employment (the employment-related exposure to risk factors) need not be the sole or even the predominant cause; the employment only needs to have been of causative significance.</a:t>
            </a:r>
            <a:br>
              <a:rPr lang="en-US" sz="2800" b="0" dirty="0">
                <a:highlight>
                  <a:srgbClr val="FFFF00"/>
                </a:highlight>
                <a:latin typeface="+mn-lt"/>
              </a:rPr>
            </a:br>
            <a:endParaRPr lang="en-US" sz="2800" b="0" dirty="0">
              <a:latin typeface="+mn-lt"/>
            </a:endParaRPr>
          </a:p>
        </p:txBody>
      </p:sp>
      <p:sp>
        <p:nvSpPr>
          <p:cNvPr id="5" name="Table Placeholder 4">
            <a:extLst>
              <a:ext uri="{FF2B5EF4-FFF2-40B4-BE49-F238E27FC236}">
                <a16:creationId xmlns:a16="http://schemas.microsoft.com/office/drawing/2014/main" id="{D819E10A-675F-4F8F-DEF1-2A8F1FCCE409}"/>
              </a:ext>
            </a:extLst>
          </p:cNvPr>
          <p:cNvSpPr>
            <a:spLocks noGrp="1"/>
          </p:cNvSpPr>
          <p:nvPr>
            <p:ph type="tbl" sz="quarter" idx="10"/>
          </p:nvPr>
        </p:nvSpPr>
        <p:spPr>
          <a:xfrm>
            <a:off x="609600" y="2439475"/>
            <a:ext cx="11334750" cy="4381771"/>
          </a:xfrm>
        </p:spPr>
        <p:txBody>
          <a:bodyPr/>
          <a:lstStyle/>
          <a:p>
            <a:pPr marL="0" indent="0">
              <a:lnSpc>
                <a:spcPct val="100000"/>
              </a:lnSpc>
              <a:buNone/>
            </a:pPr>
            <a:r>
              <a:rPr lang="en-US" dirty="0">
                <a:highlight>
                  <a:srgbClr val="FFFF00"/>
                </a:highlight>
              </a:rPr>
              <a:t>Evidence that the worker’s ASTD has been accelerated, activated or advanced more quickly than would have occurred in the absence of the employment, may be confirmation that their employment was of causative significance in aggravating the ASTD.</a:t>
            </a:r>
          </a:p>
          <a:p>
            <a:pPr marL="0" indent="0">
              <a:lnSpc>
                <a:spcPct val="100000"/>
              </a:lnSpc>
              <a:buNone/>
            </a:pPr>
            <a:r>
              <a:rPr lang="en-US" dirty="0"/>
              <a:t>The Board recognizes that…</a:t>
            </a:r>
            <a:r>
              <a:rPr lang="en-US" dirty="0">
                <a:highlight>
                  <a:srgbClr val="FFFF00"/>
                </a:highlight>
              </a:rPr>
              <a:t>some people are more susceptible to the development of ASTDs than others. This is not a bar to compensation. The worker’s employment will have been of causative significance if the employment-related exposure to risk factors was more than a trivial or insignificant aspect in causing or aggravating the ASTD; </a:t>
            </a:r>
          </a:p>
        </p:txBody>
      </p:sp>
    </p:spTree>
    <p:extLst>
      <p:ext uri="{BB962C8B-B14F-4D97-AF65-F5344CB8AC3E}">
        <p14:creationId xmlns:p14="http://schemas.microsoft.com/office/powerpoint/2010/main" val="3525507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A9582-C0CB-8D83-3B7D-BCC3FBF39697}"/>
              </a:ext>
            </a:extLst>
          </p:cNvPr>
          <p:cNvSpPr>
            <a:spLocks noGrp="1"/>
          </p:cNvSpPr>
          <p:nvPr>
            <p:ph type="title"/>
          </p:nvPr>
        </p:nvSpPr>
        <p:spPr>
          <a:xfrm>
            <a:off x="400050" y="345784"/>
            <a:ext cx="11167110" cy="2126757"/>
          </a:xfrm>
        </p:spPr>
        <p:txBody>
          <a:bodyPr/>
          <a:lstStyle/>
          <a:p>
            <a:pPr>
              <a:lnSpc>
                <a:spcPct val="100000"/>
              </a:lnSpc>
            </a:pPr>
            <a:r>
              <a:rPr lang="en-US" sz="2800" b="0" dirty="0">
                <a:latin typeface="+mn-lt"/>
              </a:rPr>
              <a:t>ASTDs are often caused by exposure to a combination of risk factors, rather than just one risk factor. </a:t>
            </a:r>
            <a:r>
              <a:rPr lang="en-US" sz="2800" b="0" dirty="0">
                <a:highlight>
                  <a:srgbClr val="FFFF00"/>
                </a:highlight>
                <a:latin typeface="+mn-lt"/>
              </a:rPr>
              <a:t>However, for some ASTDs and under certain conditions, a single risk factor may be of causative significance if the exposure to that risk factor is of a particularly high degree of intensity, magnitude or duration</a:t>
            </a:r>
            <a:r>
              <a:rPr lang="en-US" sz="2800" b="0" dirty="0">
                <a:latin typeface="+mn-lt"/>
              </a:rPr>
              <a:t>.</a:t>
            </a:r>
          </a:p>
        </p:txBody>
      </p:sp>
      <p:sp>
        <p:nvSpPr>
          <p:cNvPr id="4" name="TextBox 3">
            <a:extLst>
              <a:ext uri="{FF2B5EF4-FFF2-40B4-BE49-F238E27FC236}">
                <a16:creationId xmlns:a16="http://schemas.microsoft.com/office/drawing/2014/main" id="{2DC0116E-ACE0-38EF-D42B-12BF51233F1F}"/>
              </a:ext>
            </a:extLst>
          </p:cNvPr>
          <p:cNvSpPr txBox="1"/>
          <p:nvPr/>
        </p:nvSpPr>
        <p:spPr>
          <a:xfrm>
            <a:off x="400050" y="2541898"/>
            <a:ext cx="11391900" cy="3970318"/>
          </a:xfrm>
          <a:prstGeom prst="rect">
            <a:avLst/>
          </a:prstGeom>
          <a:noFill/>
        </p:spPr>
        <p:txBody>
          <a:bodyPr wrap="square" rtlCol="0">
            <a:spAutoFit/>
          </a:bodyPr>
          <a:lstStyle/>
          <a:p>
            <a:r>
              <a:rPr lang="en-US" sz="2800" b="1" dirty="0">
                <a:solidFill>
                  <a:schemeClr val="bg1"/>
                </a:solidFill>
              </a:rPr>
              <a:t>B. ANALYZING RISK FACTORS</a:t>
            </a:r>
          </a:p>
          <a:p>
            <a:endParaRPr lang="en-US" sz="2800" dirty="0">
              <a:solidFill>
                <a:schemeClr val="bg1"/>
              </a:solidFill>
            </a:endParaRPr>
          </a:p>
          <a:p>
            <a:r>
              <a:rPr lang="en-US" sz="2800" dirty="0">
                <a:solidFill>
                  <a:schemeClr val="bg1"/>
                </a:solidFill>
                <a:highlight>
                  <a:srgbClr val="FFFF00"/>
                </a:highlight>
              </a:rPr>
              <a:t>Both employment-related exposure to risk factors and non-employment-related exposure to risk factors may contribute to the ASTD. Work causation is proved if it is “at least as likely as not” the worker’s employment was of causative significance in causing or aggravating the worker’s ASTD. </a:t>
            </a:r>
          </a:p>
          <a:p>
            <a:endParaRPr lang="en-US" sz="2800" dirty="0">
              <a:solidFill>
                <a:schemeClr val="bg1"/>
              </a:solidFill>
              <a:highlight>
                <a:srgbClr val="FFFF00"/>
              </a:highlight>
            </a:endParaRPr>
          </a:p>
          <a:p>
            <a:pPr marL="457200" indent="-457200">
              <a:buFont typeface="Arial" panose="020B0604020202020204" pitchFamily="34" charset="0"/>
              <a:buChar char="•"/>
            </a:pPr>
            <a:r>
              <a:rPr lang="en-US" sz="2800" dirty="0">
                <a:solidFill>
                  <a:schemeClr val="bg1"/>
                </a:solidFill>
                <a:highlight>
                  <a:srgbClr val="FFFF00"/>
                </a:highlight>
              </a:rPr>
              <a:t>taking into consideration the worker’s individual characteristics.</a:t>
            </a:r>
          </a:p>
        </p:txBody>
      </p:sp>
    </p:spTree>
    <p:extLst>
      <p:ext uri="{BB962C8B-B14F-4D97-AF65-F5344CB8AC3E}">
        <p14:creationId xmlns:p14="http://schemas.microsoft.com/office/powerpoint/2010/main" val="1087979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0354F-8645-0297-C1DB-85920A9CE4EE}"/>
              </a:ext>
            </a:extLst>
          </p:cNvPr>
          <p:cNvSpPr>
            <a:spLocks noGrp="1"/>
          </p:cNvSpPr>
          <p:nvPr>
            <p:ph type="title"/>
          </p:nvPr>
        </p:nvSpPr>
        <p:spPr>
          <a:xfrm>
            <a:off x="594360" y="202401"/>
            <a:ext cx="10972800" cy="654850"/>
          </a:xfrm>
        </p:spPr>
        <p:txBody>
          <a:bodyPr/>
          <a:lstStyle/>
          <a:p>
            <a:r>
              <a:rPr lang="en-US" sz="2800" b="0" dirty="0"/>
              <a:t>ASTDs Recognized by Inclusion in Schedule 1 RSCM#C4-27.20</a:t>
            </a:r>
            <a:endParaRPr lang="en-US" sz="2800" dirty="0"/>
          </a:p>
        </p:txBody>
      </p:sp>
      <p:sp>
        <p:nvSpPr>
          <p:cNvPr id="4" name="TextBox 3">
            <a:extLst>
              <a:ext uri="{FF2B5EF4-FFF2-40B4-BE49-F238E27FC236}">
                <a16:creationId xmlns:a16="http://schemas.microsoft.com/office/drawing/2014/main" id="{76FC8172-7030-1350-2237-2DA5F41C3FB9}"/>
              </a:ext>
            </a:extLst>
          </p:cNvPr>
          <p:cNvSpPr txBox="1"/>
          <p:nvPr/>
        </p:nvSpPr>
        <p:spPr>
          <a:xfrm>
            <a:off x="441960" y="1162050"/>
            <a:ext cx="10972800" cy="5262979"/>
          </a:xfrm>
          <a:prstGeom prst="rect">
            <a:avLst/>
          </a:prstGeom>
          <a:noFill/>
        </p:spPr>
        <p:txBody>
          <a:bodyPr wrap="square" rtlCol="0">
            <a:spAutoFit/>
          </a:bodyPr>
          <a:lstStyle/>
          <a:p>
            <a:r>
              <a:rPr lang="en-US" sz="2800" dirty="0">
                <a:solidFill>
                  <a:schemeClr val="bg1"/>
                </a:solidFill>
                <a:highlight>
                  <a:srgbClr val="FFFF00"/>
                </a:highlight>
              </a:rPr>
              <a:t>If the worker was not employed in the process or industry in Schedule 1 for the specified ASTD (i.e., the descriptions in column 2 opposite to the ASTD are not met), the presumption does not apply. The Board then determines compensability in accordance with Item C4-27.10 on a case-by-case basis (see Section E., below).</a:t>
            </a:r>
          </a:p>
          <a:p>
            <a:endParaRPr lang="en-US" sz="2800" dirty="0">
              <a:solidFill>
                <a:schemeClr val="bg1"/>
              </a:solidFill>
              <a:highlight>
                <a:srgbClr val="FFFF00"/>
              </a:highlight>
            </a:endParaRPr>
          </a:p>
          <a:p>
            <a:r>
              <a:rPr lang="en-US" sz="2800" strike="sngStrike" dirty="0">
                <a:solidFill>
                  <a:schemeClr val="bg1"/>
                </a:solidFill>
              </a:rPr>
              <a:t>The compensability of a claim for an ASTD listed in Schedule 1 where the presumption does not apply depends on whether or not the employment activities (the employment related exposure to risk factors) played a significant role in producing the ASTD. The employment-related exposure need not be the sole or even the predominant cause; it simply needs to have been of causative significance.</a:t>
            </a:r>
          </a:p>
        </p:txBody>
      </p:sp>
    </p:spTree>
    <p:extLst>
      <p:ext uri="{BB962C8B-B14F-4D97-AF65-F5344CB8AC3E}">
        <p14:creationId xmlns:p14="http://schemas.microsoft.com/office/powerpoint/2010/main" val="1554708799"/>
      </p:ext>
    </p:extLst>
  </p:cSld>
  <p:clrMapOvr>
    <a:masterClrMapping/>
  </p:clrMapOvr>
</p:sld>
</file>

<file path=ppt/theme/theme1.xml><?xml version="1.0" encoding="utf-8"?>
<a:theme xmlns:a="http://schemas.openxmlformats.org/drawingml/2006/main" name="Custom">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b857ab29-dbaf-476a-9114-34382f0e7d01" xsi:nil="true"/>
    <MediaServiceKeyPoints xmlns="4c5b56e3-16da-4a6f-b0e6-5d0a0db5cc7a" xsi:nil="true"/>
    <lcf76f155ced4ddcb4097134ff3c332f xmlns="4c5b56e3-16da-4a6f-b0e6-5d0a0db5cc7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36F65732F0ED149BE88863AD72B0DB6" ma:contentTypeVersion="23" ma:contentTypeDescription="Create a new document." ma:contentTypeScope="" ma:versionID="9d955c7826da5d5cdb9cc08da3b612dc">
  <xsd:schema xmlns:xsd="http://www.w3.org/2001/XMLSchema" xmlns:xs="http://www.w3.org/2001/XMLSchema" xmlns:p="http://schemas.microsoft.com/office/2006/metadata/properties" xmlns:ns2="4c5b56e3-16da-4a6f-b0e6-5d0a0db5cc7a" xmlns:ns3="b857ab29-dbaf-476a-9114-34382f0e7d01" targetNamespace="http://schemas.microsoft.com/office/2006/metadata/properties" ma:root="true" ma:fieldsID="75adc608e2483c68da78e8be933d8917" ns2:_="" ns3:_="">
    <xsd:import namespace="4c5b56e3-16da-4a6f-b0e6-5d0a0db5cc7a"/>
    <xsd:import namespace="b857ab29-dbaf-476a-9114-34382f0e7d0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5b56e3-16da-4a6f-b0e6-5d0a0db5cc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c01c998-ca64-414c-be31-389ca304bde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57ab29-dbaf-476a-9114-34382f0e7d0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c266027-8610-46b4-9546-f59dbf99cc3e}" ma:internalName="TaxCatchAll" ma:showField="CatchAllData" ma:web="b857ab29-dbaf-476a-9114-34382f0e7d0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1FFAC0-05A2-416A-B06C-C248395482CF}">
  <ds:schemaRefs>
    <ds:schemaRef ds:uri="http://schemas.microsoft.com/sharepoint/v3/contenttype/forms"/>
  </ds:schemaRefs>
</ds:datastoreItem>
</file>

<file path=customXml/itemProps2.xml><?xml version="1.0" encoding="utf-8"?>
<ds:datastoreItem xmlns:ds="http://schemas.openxmlformats.org/officeDocument/2006/customXml" ds:itemID="{4F4B194E-8B30-4377-8C59-ECFB902D2A26}">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3.xml><?xml version="1.0" encoding="utf-8"?>
<ds:datastoreItem xmlns:ds="http://schemas.openxmlformats.org/officeDocument/2006/customXml" ds:itemID="{19E3C6FA-77B1-490C-A0D4-3A564DAE81E5}"/>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{B5A73623-9D6B-4387-A9D3-E7ABD2F30F19}TFd3b75063-ff25-434d-b12c-efeaf07d16c36e4d1800_win32-422f0a1741ec</Template>
  <TotalTime>317</TotalTime>
  <Words>2057</Words>
  <Application>Microsoft Office PowerPoint</Application>
  <PresentationFormat>Widescreen</PresentationFormat>
  <Paragraphs>101</Paragraphs>
  <Slides>20</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Franklin Gothic Book</vt:lpstr>
      <vt:lpstr>Franklin Gothic Demi</vt:lpstr>
      <vt:lpstr>Custom</vt:lpstr>
      <vt:lpstr>2025 ASTD Policy Amendments and  Updated Practice Directive</vt:lpstr>
      <vt:lpstr>Application</vt:lpstr>
      <vt:lpstr>Reason for Amendments</vt:lpstr>
      <vt:lpstr>What informed the amendments?</vt:lpstr>
      <vt:lpstr>Focus of Changes:</vt:lpstr>
      <vt:lpstr>Establishing Work Causation for  ASTDs of the Limbs ITEM: C4-27.10</vt:lpstr>
      <vt:lpstr>  Causative significance means more than a trivial or insignificant aspect. The employment (the employment-related exposure to risk factors) need not be the sole or even the predominant cause; the employment only needs to have been of causative significance. </vt:lpstr>
      <vt:lpstr>ASTDs are often caused by exposure to a combination of risk factors, rather than just one risk factor. However, for some ASTDs and under certain conditions, a single risk factor may be of causative significance if the exposure to that risk factor is of a particularly high degree of intensity, magnitude or duration.</vt:lpstr>
      <vt:lpstr>ASTDs Recognized by Inclusion in Schedule 1 RSCM#C4-27.20</vt:lpstr>
      <vt:lpstr>ii. Significant Flexion, Extension, Ulnar Deviation or Radial Deviation In item 14(1) of Schedule 1, the words “significant flexion, extension, ulnar deviation or radial deviation of the affected hand or wrist” generally mean:</vt:lpstr>
      <vt:lpstr>Establishing Work Causation ITEM: C4-25.20</vt:lpstr>
      <vt:lpstr>Respiratory Diseases ITEM: C4-29.00</vt:lpstr>
      <vt:lpstr>Other Matters ITEM: C4-32.00</vt:lpstr>
      <vt:lpstr>Where is the Practice Directive? </vt:lpstr>
      <vt:lpstr>    Amended Practice Directive #C4-2 First change is under “Adjudicative Test- Causation” (p.3) </vt:lpstr>
      <vt:lpstr>PowerPoint Presentation</vt:lpstr>
      <vt:lpstr>Evidence (PD C4-2, p.4)</vt:lpstr>
      <vt:lpstr>Aggravation of a Pre-Existing Condition (PD C4-2, p.4)</vt:lpstr>
      <vt:lpstr>Appendix (PD C4-2, p.10)</vt:lpstr>
      <vt:lpstr>Final 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Michelle Poulsen</dc:creator>
  <cp:lastModifiedBy>Michelle Poulsen</cp:lastModifiedBy>
  <cp:revision>2</cp:revision>
  <dcterms:created xsi:type="dcterms:W3CDTF">2025-09-01T01:33:45Z</dcterms:created>
  <dcterms:modified xsi:type="dcterms:W3CDTF">2025-09-02T02:52:37Z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0x010100F36F65732F0ED149BE88863AD72B0DB6</vt:lpwstr>
  </property>
</Properties>
</file>